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ink/ink1.xml" ContentType="application/inkml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6334" r:id="rId3"/>
    <p:sldId id="6340" r:id="rId4"/>
    <p:sldId id="6297" r:id="rId5"/>
    <p:sldId id="6291" r:id="rId6"/>
    <p:sldId id="6298" r:id="rId7"/>
    <p:sldId id="6300" r:id="rId8"/>
    <p:sldId id="6302" r:id="rId9"/>
    <p:sldId id="6301" r:id="rId10"/>
    <p:sldId id="6305" r:id="rId11"/>
    <p:sldId id="6308" r:id="rId12"/>
    <p:sldId id="6307" r:id="rId13"/>
    <p:sldId id="6309" r:id="rId14"/>
    <p:sldId id="6341" r:id="rId15"/>
    <p:sldId id="6318" r:id="rId16"/>
    <p:sldId id="6303" r:id="rId17"/>
    <p:sldId id="6314" r:id="rId18"/>
    <p:sldId id="6324" r:id="rId19"/>
    <p:sldId id="6337" r:id="rId20"/>
    <p:sldId id="6342" r:id="rId21"/>
    <p:sldId id="6325" r:id="rId22"/>
    <p:sldId id="6326" r:id="rId23"/>
    <p:sldId id="6328" r:id="rId24"/>
    <p:sldId id="6332" r:id="rId25"/>
    <p:sldId id="6329" r:id="rId26"/>
    <p:sldId id="6339" r:id="rId27"/>
    <p:sldId id="6338" r:id="rId28"/>
    <p:sldId id="6330" r:id="rId29"/>
    <p:sldId id="6331" r:id="rId30"/>
    <p:sldId id="6316" r:id="rId31"/>
    <p:sldId id="6304" r:id="rId32"/>
    <p:sldId id="6319" r:id="rId33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79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9404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90604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848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263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4428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69219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79161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72386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7692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8327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94569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734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51811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17019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2052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81039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03138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18.04.2024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5" Type="http://schemas.openxmlformats.org/officeDocument/2006/relationships/tags" Target="../tags/tag26.xml"/><Relationship Id="rId10" Type="http://schemas.openxmlformats.org/officeDocument/2006/relationships/image" Target="../media/image34.png"/><Relationship Id="rId4" Type="http://schemas.openxmlformats.org/officeDocument/2006/relationships/tags" Target="../tags/tag25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9.xml"/><Relationship Id="rId7" Type="http://schemas.openxmlformats.org/officeDocument/2006/relationships/image" Target="../media/image3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3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4" Type="http://schemas.openxmlformats.org/officeDocument/2006/relationships/tags" Target="../tags/tag35.xml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8.xml"/><Relationship Id="rId7" Type="http://schemas.openxmlformats.org/officeDocument/2006/relationships/image" Target="../media/image4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2.png"/><Relationship Id="rId4" Type="http://schemas.openxmlformats.org/officeDocument/2006/relationships/tags" Target="../tags/tag39.xm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6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2.png"/><Relationship Id="rId5" Type="http://schemas.openxmlformats.org/officeDocument/2006/relationships/tags" Target="../tags/tag44.xml"/><Relationship Id="rId10" Type="http://schemas.openxmlformats.org/officeDocument/2006/relationships/image" Target="../media/image61.png"/><Relationship Id="rId4" Type="http://schemas.openxmlformats.org/officeDocument/2006/relationships/tags" Target="../tags/tag43.xml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png"/><Relationship Id="rId3" Type="http://schemas.openxmlformats.org/officeDocument/2006/relationships/tags" Target="../tags/tag49.xml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8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52.xml"/><Relationship Id="rId7" Type="http://schemas.openxmlformats.org/officeDocument/2006/relationships/image" Target="../media/image85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0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109.png"/><Relationship Id="rId3" Type="http://schemas.openxmlformats.org/officeDocument/2006/relationships/tags" Target="../tags/tag59.xml"/><Relationship Id="rId21" Type="http://schemas.openxmlformats.org/officeDocument/2006/relationships/image" Target="../media/image104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tags" Target="../tags/tag66.xml"/><Relationship Id="rId19" Type="http://schemas.openxmlformats.org/officeDocument/2006/relationships/notesSlide" Target="../notesSlides/notesSlide30.xml"/><Relationship Id="rId31" Type="http://schemas.openxmlformats.org/officeDocument/2006/relationships/image" Target="../media/image114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8" Type="http://schemas.openxmlformats.org/officeDocument/2006/relationships/tags" Target="../tags/tag6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notesSlide" Target="../notesSlides/notesSlide31.xml"/><Relationship Id="rId18" Type="http://schemas.openxmlformats.org/officeDocument/2006/relationships/image" Target="../media/image121.png"/><Relationship Id="rId3" Type="http://schemas.openxmlformats.org/officeDocument/2006/relationships/tags" Target="../tags/tag76.xml"/><Relationship Id="rId21" Type="http://schemas.openxmlformats.org/officeDocument/2006/relationships/image" Target="../media/image124.png"/><Relationship Id="rId7" Type="http://schemas.openxmlformats.org/officeDocument/2006/relationships/tags" Target="../tags/tag80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20.png"/><Relationship Id="rId25" Type="http://schemas.openxmlformats.org/officeDocument/2006/relationships/image" Target="../media/image127.png"/><Relationship Id="rId2" Type="http://schemas.openxmlformats.org/officeDocument/2006/relationships/tags" Target="../tags/tag75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126.png"/><Relationship Id="rId5" Type="http://schemas.openxmlformats.org/officeDocument/2006/relationships/tags" Target="../tags/tag78.xml"/><Relationship Id="rId15" Type="http://schemas.openxmlformats.org/officeDocument/2006/relationships/image" Target="../media/image118.png"/><Relationship Id="rId23" Type="http://schemas.openxmlformats.org/officeDocument/2006/relationships/image" Target="../media/image125.png"/><Relationship Id="rId10" Type="http://schemas.openxmlformats.org/officeDocument/2006/relationships/tags" Target="../tags/tag83.xml"/><Relationship Id="rId19" Type="http://schemas.openxmlformats.org/officeDocument/2006/relationships/image" Target="../media/image122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117.png"/><Relationship Id="rId22" Type="http://schemas.openxmlformats.org/officeDocument/2006/relationships/image" Target="../media/image13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png"/><Relationship Id="rId4" Type="http://schemas.openxmlformats.org/officeDocument/2006/relationships/tags" Target="../tags/tag10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5" Type="http://schemas.openxmlformats.org/officeDocument/2006/relationships/tags" Target="../tags/tag16.xml"/><Relationship Id="rId10" Type="http://schemas.openxmlformats.org/officeDocument/2006/relationships/image" Target="../media/image24.png"/><Relationship Id="rId4" Type="http://schemas.openxmlformats.org/officeDocument/2006/relationships/tags" Target="../tags/tag15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png"/><Relationship Id="rId4" Type="http://schemas.openxmlformats.org/officeDocument/2006/relationships/tags" Target="../tags/tag18.xml"/><Relationship Id="rId9" Type="http://schemas.openxmlformats.org/officeDocument/2006/relationships/hyperlink" Target="https://github.com/dariopi/Deep-Learning-for-SYSID-/blob/main/Lessons/CascadedTanksL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03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Dalle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Molle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Institute for Artificial Intelligence, Lugano, Switzerland</a:t>
            </a:r>
          </a:p>
          <a:p>
            <a:pPr>
              <a:lnSpc>
                <a:spcPct val="150000"/>
              </a:lnSpc>
            </a:pP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  <p:sp>
        <p:nvSpPr>
          <p:cNvPr id="10" name="Rechteck 5"/>
          <p:cNvSpPr/>
          <p:nvPr/>
        </p:nvSpPr>
        <p:spPr>
          <a:xfrm>
            <a:off x="387985" y="6365820"/>
            <a:ext cx="2547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Lugano, April, 22</a:t>
            </a:r>
            <a:r>
              <a:rPr lang="en-US" baseline="30000" dirty="0"/>
              <a:t>nd</a:t>
            </a:r>
            <a:r>
              <a:rPr lang="en-US" dirty="0"/>
              <a:t>, 2024 </a:t>
            </a:r>
          </a:p>
        </p:txBody>
      </p:sp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103D285-5874-979B-E141-534EE4E9FE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5" y="1563943"/>
            <a:ext cx="9416774" cy="3631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F670BD-BC1A-C47D-75C7-76FD3BF0A624}"/>
              </a:ext>
            </a:extLst>
          </p:cNvPr>
          <p:cNvSpPr txBox="1"/>
          <p:nvPr/>
        </p:nvSpPr>
        <p:spPr>
          <a:xfrm>
            <a:off x="-13335" y="239807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i="1" dirty="0"/>
              <a:t>F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a </a:t>
            </a:r>
            <a:r>
              <a:rPr lang="it-CH" sz="2400" dirty="0" err="1"/>
              <a:t>vector</a:t>
            </a:r>
            <a:r>
              <a:rPr lang="it-CH" sz="2400" dirty="0"/>
              <a:t> </a:t>
            </a:r>
            <a:r>
              <a:rPr lang="it-CH" sz="2400" dirty="0" err="1"/>
              <a:t>containing</a:t>
            </a:r>
            <a:r>
              <a:rPr lang="it-CH" sz="2400" dirty="0"/>
              <a:t> (</a:t>
            </a:r>
            <a:r>
              <a:rPr lang="it-CH" sz="2400" dirty="0" err="1"/>
              <a:t>known</a:t>
            </a:r>
            <a:r>
              <a:rPr lang="it-CH" sz="2400" dirty="0"/>
              <a:t>) </a:t>
            </a:r>
            <a:r>
              <a:rPr lang="it-CH" sz="2400" dirty="0" err="1"/>
              <a:t>nonlinear</a:t>
            </a:r>
            <a:r>
              <a:rPr lang="it-CH" sz="2400" dirty="0"/>
              <a:t> </a:t>
            </a:r>
            <a:r>
              <a:rPr lang="it-CH" sz="2400" dirty="0" err="1"/>
              <a:t>elements</a:t>
            </a:r>
            <a:r>
              <a:rPr lang="it-CH" sz="2400" dirty="0"/>
              <a:t>, e.g., 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FB0063E-7473-30F6-9F5F-44FC47D9E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17" y="3149515"/>
            <a:ext cx="3445508" cy="191783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5" name="Immagine 2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24628C-B132-0675-832A-0ACA996CFE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6" y="6136784"/>
            <a:ext cx="9557209" cy="36315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i="1" dirty="0"/>
              <a:t>N</a:t>
            </a:r>
            <a:r>
              <a:rPr lang="en-GB" dirty="0"/>
              <a:t>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Prediction</a:t>
            </a:r>
            <a:r>
              <a:rPr lang="it-CH" sz="2400" dirty="0"/>
              <a:t> </a:t>
            </a:r>
            <a:r>
              <a:rPr lang="it-CH" sz="2400" dirty="0" err="1"/>
              <a:t>error</a:t>
            </a:r>
            <a:r>
              <a:rPr lang="it-CH" sz="2400" dirty="0"/>
              <a:t> </a:t>
            </a:r>
            <a:r>
              <a:rPr lang="it-CH" sz="2400" dirty="0" err="1"/>
              <a:t>only</a:t>
            </a:r>
            <a:r>
              <a:rPr lang="it-CH" sz="2400" dirty="0"/>
              <a:t> ``looks’’ one-step </a:t>
            </a:r>
            <a:r>
              <a:rPr lang="it-CH" sz="2400" dirty="0" err="1"/>
              <a:t>ahead</a:t>
            </a: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In case of data </a:t>
            </a:r>
            <a:r>
              <a:rPr lang="it-CH" sz="2400" dirty="0" err="1"/>
              <a:t>sampled</a:t>
            </a:r>
            <a:r>
              <a:rPr lang="it-CH" sz="2400" dirty="0"/>
              <a:t> </a:t>
            </a:r>
            <a:r>
              <a:rPr lang="it-CH" sz="2400" dirty="0" err="1"/>
              <a:t>at</a:t>
            </a:r>
            <a:r>
              <a:rPr lang="it-CH" sz="2400" dirty="0"/>
              <a:t> high-frequency, a good one-step </a:t>
            </a:r>
            <a:r>
              <a:rPr lang="it-CH" sz="2400" dirty="0" err="1"/>
              <a:t>ahead</a:t>
            </a:r>
            <a:r>
              <a:rPr lang="it-CH" sz="2400" dirty="0"/>
              <a:t> </a:t>
            </a:r>
            <a:r>
              <a:rPr lang="it-CH" sz="2400" dirty="0" err="1"/>
              <a:t>predictor</a:t>
            </a:r>
            <a:r>
              <a:rPr lang="it-CH" sz="2400" dirty="0"/>
              <a:t> </a:t>
            </a:r>
            <a:r>
              <a:rPr lang="it-CH" sz="2400" dirty="0" err="1"/>
              <a:t>could</a:t>
            </a:r>
            <a:r>
              <a:rPr lang="it-CH" sz="2400" dirty="0"/>
              <a:t>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We</a:t>
            </a:r>
            <a:r>
              <a:rPr lang="it-CH" sz="2400" dirty="0"/>
              <a:t> </a:t>
            </a:r>
            <a:r>
              <a:rPr lang="it-CH" sz="2400" dirty="0" err="1"/>
              <a:t>would</a:t>
            </a:r>
            <a:r>
              <a:rPr lang="it-CH" sz="2400" dirty="0"/>
              <a:t> like to </a:t>
            </a:r>
            <a:r>
              <a:rPr lang="it-CH" sz="2400" dirty="0" err="1"/>
              <a:t>have</a:t>
            </a:r>
            <a:r>
              <a:rPr lang="it-CH" sz="2400" dirty="0"/>
              <a:t> </a:t>
            </a:r>
            <a:r>
              <a:rPr lang="it-CH" sz="2400" dirty="0" err="1"/>
              <a:t>predictive</a:t>
            </a:r>
            <a:r>
              <a:rPr lang="it-CH" sz="2400" dirty="0"/>
              <a:t> models </a:t>
            </a:r>
            <a:r>
              <a:rPr lang="it-CH" sz="2400" dirty="0" err="1"/>
              <a:t>that</a:t>
            </a:r>
            <a:r>
              <a:rPr lang="it-CH" sz="2400" dirty="0"/>
              <a:t> </a:t>
            </a:r>
            <a:r>
              <a:rPr lang="it-CH" sz="2400" dirty="0" err="1"/>
              <a:t>provide</a:t>
            </a:r>
            <a:r>
              <a:rPr lang="it-CH" sz="2400" dirty="0"/>
              <a:t> good </a:t>
            </a:r>
            <a:r>
              <a:rPr lang="it-CH" sz="2400" dirty="0" err="1"/>
              <a:t>prediction</a:t>
            </a:r>
            <a:r>
              <a:rPr lang="it-CH" sz="2400" dirty="0"/>
              <a:t> in a long-</a:t>
            </a:r>
            <a:r>
              <a:rPr lang="it-CH" sz="2400" dirty="0" err="1"/>
              <a:t>horizon</a:t>
            </a:r>
            <a:endParaRPr lang="it-CH" sz="2400" dirty="0"/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280AC4D-15EA-6194-2354-D17B5D2DCB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1" y="1101393"/>
            <a:ext cx="9557209" cy="363154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D3744C-BA35-6CE8-985E-E4F553F663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45" y="5155254"/>
            <a:ext cx="9557208" cy="363154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OE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14ECFB0-CF77-538A-8B48-7912E348D5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15" y="1781163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5B9CDF-812A-1E8C-0075-CEC6D3FA37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5129140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</a:t>
            </a:r>
            <a:r>
              <a:rPr lang="it-CH" sz="2400" dirty="0" err="1"/>
              <a:t>squared</a:t>
            </a:r>
            <a:r>
              <a:rPr lang="it-CH" sz="2400" dirty="0"/>
              <a:t> </a:t>
            </a:r>
            <a:r>
              <a:rPr lang="it-CH" sz="2400" dirty="0" err="1"/>
              <a:t>residuals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convex</a:t>
            </a:r>
            <a:r>
              <a:rPr lang="it-CH" sz="2400" dirty="0"/>
              <a:t> </a:t>
            </a:r>
            <a:r>
              <a:rPr lang="it-CH" sz="2400" dirty="0" err="1"/>
              <a:t>anymore</a:t>
            </a:r>
            <a:r>
              <a:rPr lang="it-CH" sz="2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77A89B5-EAA5-FDE7-A7B7-FF43EA5B6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06" y="5500250"/>
            <a:ext cx="3833960" cy="721372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Jupyter</a:t>
            </a:r>
            <a:r>
              <a:rPr lang="en-GB" sz="1400" dirty="0">
                <a:solidFill>
                  <a:srgbClr val="FF0000"/>
                </a:solidFill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</a:rPr>
              <a:t> (Part II)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5594547" cy="1785622"/>
          </a:xfrm>
          <a:prstGeom prst="rect">
            <a:avLst/>
          </a:prstGeom>
        </p:spPr>
      </p:pic>
      <p:pic>
        <p:nvPicPr>
          <p:cNvPr id="65" name="Immagine 6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7793A716-8C53-7D0F-7331-A14DCFDAC6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2323"/>
            <a:ext cx="9982352" cy="285806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319862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5" y="5004429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5810613" y="5162081"/>
            <a:ext cx="2458435" cy="42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71" y="6025662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534754" y="5944568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BF9327F-A30C-20C0-BD90-6B371C6017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36" y="904293"/>
            <a:ext cx="2461984" cy="885394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927A1F0-7400-4EA6-F440-00CCDDDC26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2362738"/>
            <a:ext cx="9075550" cy="885393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8ACB224-C828-303E-D6DE-A029968FC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4162595"/>
            <a:ext cx="5070569" cy="1047271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474847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3A051265-E9F7-6EBF-EA79-368A4B8E6E05}"/>
              </a:ext>
            </a:extLst>
          </p:cNvPr>
          <p:cNvSpPr/>
          <p:nvPr/>
        </p:nvSpPr>
        <p:spPr>
          <a:xfrm>
            <a:off x="8177897" y="4457873"/>
            <a:ext cx="3762375" cy="523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epoch = many parameter updates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Deep Learning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Basic units for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/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2000" i="1" kern="0" smtClea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ＭＳ Ｐゴシック" pitchFamily="-112" charset="-128"/>
                          <a:cs typeface="ＭＳ Ｐゴシック" pitchFamily="-112" charset="-128"/>
                        </a:rPr>
                        <m:t>=</m:t>
                      </m:r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CH" sz="200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CH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/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CH" sz="2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e 34">
            <a:extLst>
              <a:ext uri="{FF2B5EF4-FFF2-40B4-BE49-F238E27FC236}">
                <a16:creationId xmlns:a16="http://schemas.microsoft.com/office/drawing/2014/main" id="{AF5DA458-096C-E131-E537-E67B91E8C408}"/>
              </a:ext>
            </a:extLst>
          </p:cNvPr>
          <p:cNvSpPr/>
          <p:nvPr/>
        </p:nvSpPr>
        <p:spPr>
          <a:xfrm>
            <a:off x="2420938" y="1334666"/>
            <a:ext cx="1106363" cy="1152128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4000" dirty="0">
                <a:solidFill>
                  <a:srgbClr val="FF0000"/>
                </a:solidFill>
              </a:rPr>
              <a:t>Σ</a:t>
            </a:r>
            <a:endParaRPr lang="en-GB" sz="4000" dirty="0">
              <a:solidFill>
                <a:srgbClr val="FF0000"/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72FA41F-ED10-8529-CF69-12898F16A80F}"/>
              </a:ext>
            </a:extLst>
          </p:cNvPr>
          <p:cNvCxnSpPr/>
          <p:nvPr/>
        </p:nvCxnSpPr>
        <p:spPr>
          <a:xfrm>
            <a:off x="1439069" y="1118642"/>
            <a:ext cx="1080120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31EFAB0-6E1E-A0B3-B565-CCB44335AF9A}"/>
              </a:ext>
            </a:extLst>
          </p:cNvPr>
          <p:cNvSpPr txBox="1"/>
          <p:nvPr/>
        </p:nvSpPr>
        <p:spPr bwMode="auto">
          <a:xfrm>
            <a:off x="1259049" y="898929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25FAB05-A418-503D-ADCF-F4EDB162FBCA}"/>
              </a:ext>
            </a:extLst>
          </p:cNvPr>
          <p:cNvCxnSpPr/>
          <p:nvPr/>
        </p:nvCxnSpPr>
        <p:spPr>
          <a:xfrm>
            <a:off x="1259049" y="1757714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B3EFEFD-BAE0-61E9-0102-BB0814270C29}"/>
              </a:ext>
            </a:extLst>
          </p:cNvPr>
          <p:cNvSpPr txBox="1"/>
          <p:nvPr/>
        </p:nvSpPr>
        <p:spPr bwMode="auto">
          <a:xfrm>
            <a:off x="107902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74D5449-344D-5016-0AB7-545463E2E3CA}"/>
              </a:ext>
            </a:extLst>
          </p:cNvPr>
          <p:cNvCxnSpPr/>
          <p:nvPr/>
        </p:nvCxnSpPr>
        <p:spPr>
          <a:xfrm flipV="1">
            <a:off x="1524282" y="2256931"/>
            <a:ext cx="948457" cy="667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D11E032-1154-27C0-3B95-09AC42EA646E}"/>
              </a:ext>
            </a:extLst>
          </p:cNvPr>
          <p:cNvSpPr txBox="1"/>
          <p:nvPr/>
        </p:nvSpPr>
        <p:spPr bwMode="auto">
          <a:xfrm>
            <a:off x="123142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E4BEF0D-B7C1-0D90-FA6F-18E3926EC469}"/>
              </a:ext>
            </a:extLst>
          </p:cNvPr>
          <p:cNvSpPr txBox="1"/>
          <p:nvPr/>
        </p:nvSpPr>
        <p:spPr bwMode="auto">
          <a:xfrm>
            <a:off x="1655093" y="1479262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854142F-3FDD-7F0A-B157-D5469FDBD6A4}"/>
              </a:ext>
            </a:extLst>
          </p:cNvPr>
          <p:cNvSpPr txBox="1"/>
          <p:nvPr/>
        </p:nvSpPr>
        <p:spPr bwMode="auto">
          <a:xfrm>
            <a:off x="1807493" y="97462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285D769-8DA2-0778-DE41-510F678BF6E0}"/>
              </a:ext>
            </a:extLst>
          </p:cNvPr>
          <p:cNvSpPr txBox="1"/>
          <p:nvPr/>
        </p:nvSpPr>
        <p:spPr bwMode="auto">
          <a:xfrm>
            <a:off x="1727101" y="241536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C2A6DA3B-7E35-A92F-8EED-EDA7BF47EBF2}"/>
              </a:ext>
            </a:extLst>
          </p:cNvPr>
          <p:cNvCxnSpPr/>
          <p:nvPr/>
        </p:nvCxnSpPr>
        <p:spPr>
          <a:xfrm flipV="1">
            <a:off x="2194384" y="2374619"/>
            <a:ext cx="445253" cy="86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EBF70A5-ED6E-F20F-8677-FC8BA5C26D95}"/>
              </a:ext>
            </a:extLst>
          </p:cNvPr>
          <p:cNvSpPr txBox="1"/>
          <p:nvPr/>
        </p:nvSpPr>
        <p:spPr bwMode="auto">
          <a:xfrm>
            <a:off x="1943125" y="3063438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0A700C7-BCB8-73D4-1EE7-450051732CF3}"/>
              </a:ext>
            </a:extLst>
          </p:cNvPr>
          <p:cNvSpPr txBox="1"/>
          <p:nvPr/>
        </p:nvSpPr>
        <p:spPr bwMode="auto">
          <a:xfrm>
            <a:off x="251918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b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9CFFC73E-E211-3E5F-8672-A676E88A13FF}"/>
              </a:ext>
            </a:extLst>
          </p:cNvPr>
          <p:cNvSpPr/>
          <p:nvPr/>
        </p:nvSpPr>
        <p:spPr>
          <a:xfrm>
            <a:off x="4751437" y="1550690"/>
            <a:ext cx="988987" cy="71849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BD8C882-5CD2-8FB3-BA63-94052DEED524}"/>
              </a:ext>
            </a:extLst>
          </p:cNvPr>
          <p:cNvCxnSpPr/>
          <p:nvPr/>
        </p:nvCxnSpPr>
        <p:spPr>
          <a:xfrm>
            <a:off x="3563305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81A7FC9E-115C-4C90-634C-CBDA58BDB561}"/>
              </a:ext>
            </a:extLst>
          </p:cNvPr>
          <p:cNvCxnSpPr/>
          <p:nvPr/>
        </p:nvCxnSpPr>
        <p:spPr>
          <a:xfrm>
            <a:off x="5759549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B71A18E-C602-B3A1-6976-6ECD5AA9FB0D}"/>
              </a:ext>
            </a:extLst>
          </p:cNvPr>
          <p:cNvSpPr txBox="1"/>
          <p:nvPr/>
        </p:nvSpPr>
        <p:spPr bwMode="auto">
          <a:xfrm>
            <a:off x="395934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z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938B6347-67AC-BE0F-3EC4-ADAE27C01C8F}"/>
              </a:ext>
            </a:extLst>
          </p:cNvPr>
          <p:cNvSpPr txBox="1"/>
          <p:nvPr/>
        </p:nvSpPr>
        <p:spPr bwMode="auto">
          <a:xfrm>
            <a:off x="6249516" y="985317"/>
            <a:ext cx="25202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nonlinear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activation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function</a:t>
            </a:r>
            <a:endParaRPr lang="en-GB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050D33E-0EE8-3CB0-BA82-15375FA89D63}"/>
              </a:ext>
            </a:extLst>
          </p:cNvPr>
          <p:cNvCxnSpPr/>
          <p:nvPr/>
        </p:nvCxnSpPr>
        <p:spPr>
          <a:xfrm flipH="1">
            <a:off x="5399509" y="1190070"/>
            <a:ext cx="648072" cy="289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/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 t="-6557" r="-15254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/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948B301D-0BBD-1D06-AB02-B24527024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330" y="2586046"/>
            <a:ext cx="2483645" cy="1684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/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</m:ctrlPr>
                            </m:eqArr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en-GB" sz="2000" kern="0" dirty="0"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0  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4581377C-5200-8D94-D5E2-9811F025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30" y="4677567"/>
            <a:ext cx="2576513" cy="17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007135-A987-F2D9-560E-D80CC2395ADB}"/>
              </a:ext>
            </a:extLst>
          </p:cNvPr>
          <p:cNvSpPr txBox="1"/>
          <p:nvPr/>
        </p:nvSpPr>
        <p:spPr>
          <a:xfrm>
            <a:off x="196278" y="5974772"/>
            <a:ext cx="520323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B0F0"/>
                </a:solidFill>
              </a:rPr>
              <a:t>We have a non-linear relation between inputs and outputs!</a:t>
            </a:r>
          </a:p>
        </p:txBody>
      </p:sp>
    </p:spTree>
    <p:extLst>
      <p:ext uri="{BB962C8B-B14F-4D97-AF65-F5344CB8AC3E}">
        <p14:creationId xmlns:p14="http://schemas.microsoft.com/office/powerpoint/2010/main" val="1095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Fully-connected Feedforward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E84E4F-E567-8C4F-407C-66D89696FDEB}"/>
              </a:ext>
            </a:extLst>
          </p:cNvPr>
          <p:cNvSpPr txBox="1"/>
          <p:nvPr/>
        </p:nvSpPr>
        <p:spPr>
          <a:xfrm>
            <a:off x="320929" y="793830"/>
            <a:ext cx="825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Move from one neuron to a hierarchical structure with fully connected neurons</a:t>
            </a:r>
          </a:p>
        </p:txBody>
      </p:sp>
      <p:pic>
        <p:nvPicPr>
          <p:cNvPr id="53" name="Immagine 52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A5ECEFB-271F-F5ED-8B49-FBABFC768D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1231167"/>
            <a:ext cx="3966321" cy="763494"/>
          </a:xfrm>
          <a:prstGeom prst="rect">
            <a:avLst/>
          </a:prstGeom>
        </p:spPr>
      </p:pic>
      <p:pic>
        <p:nvPicPr>
          <p:cNvPr id="55" name="Immagine 5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8086555-8E1D-74A9-0946-02A981BC4F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2193742"/>
            <a:ext cx="3966322" cy="763494"/>
          </a:xfrm>
          <a:prstGeom prst="rect">
            <a:avLst/>
          </a:prstGeom>
        </p:spPr>
      </p:pic>
      <p:grpSp>
        <p:nvGrpSpPr>
          <p:cNvPr id="85" name="Gruppo 84">
            <a:extLst>
              <a:ext uri="{FF2B5EF4-FFF2-40B4-BE49-F238E27FC236}">
                <a16:creationId xmlns:a16="http://schemas.microsoft.com/office/drawing/2014/main" id="{1DA41EE7-E370-5BB4-FB92-46C7D712278F}"/>
              </a:ext>
            </a:extLst>
          </p:cNvPr>
          <p:cNvGrpSpPr/>
          <p:nvPr/>
        </p:nvGrpSpPr>
        <p:grpSpPr>
          <a:xfrm>
            <a:off x="202057" y="1256406"/>
            <a:ext cx="6065393" cy="3264596"/>
            <a:chOff x="202057" y="1256405"/>
            <a:chExt cx="6585302" cy="3497937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8EB0B587-8EC1-10E7-462F-78D0D65E70AE}"/>
                </a:ext>
              </a:extLst>
            </p:cNvPr>
            <p:cNvGrpSpPr/>
            <p:nvPr/>
          </p:nvGrpSpPr>
          <p:grpSpPr>
            <a:xfrm>
              <a:off x="202057" y="1256405"/>
              <a:ext cx="6585302" cy="3497937"/>
              <a:chOff x="5849668" y="2042248"/>
              <a:chExt cx="6585302" cy="3497937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DB777152-4A37-295B-83C6-89CE7FDC5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9862" y="2042248"/>
                <a:ext cx="5319713" cy="2925434"/>
              </a:xfrm>
              <a:prstGeom prst="rect">
                <a:avLst/>
              </a:prstGeom>
            </p:spPr>
          </p:pic>
          <p:sp>
            <p:nvSpPr>
              <p:cNvPr id="9" name="Parentesi graffa aperta 8">
                <a:extLst>
                  <a:ext uri="{FF2B5EF4-FFF2-40B4-BE49-F238E27FC236}">
                    <a16:creationId xmlns:a16="http://schemas.microsoft.com/office/drawing/2014/main" id="{C230F142-E9C6-E2D4-150C-C76429005404}"/>
                  </a:ext>
                </a:extLst>
              </p:cNvPr>
              <p:cNvSpPr/>
              <p:nvPr/>
            </p:nvSpPr>
            <p:spPr>
              <a:xfrm>
                <a:off x="6173056" y="2133603"/>
                <a:ext cx="456344" cy="2044332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C209DD3-1B8B-2955-928F-017CD2D2D0D3}"/>
                  </a:ext>
                </a:extLst>
              </p:cNvPr>
              <p:cNvSpPr txBox="1"/>
              <p:nvPr/>
            </p:nvSpPr>
            <p:spPr>
              <a:xfrm rot="16200000">
                <a:off x="5354027" y="2986492"/>
                <a:ext cx="1329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Input  layer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E2BCB49-A147-2B7A-B801-5D12B0D825B9}"/>
                  </a:ext>
                </a:extLst>
              </p:cNvPr>
              <p:cNvSpPr txBox="1"/>
              <p:nvPr/>
            </p:nvSpPr>
            <p:spPr>
              <a:xfrm>
                <a:off x="8053422" y="5201631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Layer 2</a:t>
                </a:r>
              </a:p>
            </p:txBody>
          </p:sp>
          <p:sp>
            <p:nvSpPr>
              <p:cNvPr id="13" name="Parentesi graffa aperta 12">
                <a:extLst>
                  <a:ext uri="{FF2B5EF4-FFF2-40B4-BE49-F238E27FC236}">
                    <a16:creationId xmlns:a16="http://schemas.microsoft.com/office/drawing/2014/main" id="{56590F82-FD36-989B-A6A9-F0588BBE2D00}"/>
                  </a:ext>
                </a:extLst>
              </p:cNvPr>
              <p:cNvSpPr/>
              <p:nvPr/>
            </p:nvSpPr>
            <p:spPr>
              <a:xfrm rot="16200000">
                <a:off x="8262730" y="4777371"/>
                <a:ext cx="369333" cy="604745"/>
              </a:xfrm>
              <a:prstGeom prst="leftBrac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Parentesi graffa aperta 17">
                <a:extLst>
                  <a:ext uri="{FF2B5EF4-FFF2-40B4-BE49-F238E27FC236}">
                    <a16:creationId xmlns:a16="http://schemas.microsoft.com/office/drawing/2014/main" id="{0EE1DD29-3636-EC3A-EB7E-309C4BE48E89}"/>
                  </a:ext>
                </a:extLst>
              </p:cNvPr>
              <p:cNvSpPr/>
              <p:nvPr/>
            </p:nvSpPr>
            <p:spPr>
              <a:xfrm rot="16200000">
                <a:off x="9767680" y="4071305"/>
                <a:ext cx="369333" cy="604745"/>
              </a:xfrm>
              <a:prstGeom prst="leftBrac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E908D4A-B614-8764-6548-B21195D86D59}"/>
                  </a:ext>
                </a:extLst>
              </p:cNvPr>
              <p:cNvSpPr txBox="1"/>
              <p:nvPr/>
            </p:nvSpPr>
            <p:spPr>
              <a:xfrm>
                <a:off x="10856029" y="4008658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Output layer</a:t>
                </a:r>
              </a:p>
            </p:txBody>
          </p:sp>
          <p:sp>
            <p:nvSpPr>
              <p:cNvPr id="21" name="Parentesi graffa aperta 20">
                <a:extLst>
                  <a:ext uri="{FF2B5EF4-FFF2-40B4-BE49-F238E27FC236}">
                    <a16:creationId xmlns:a16="http://schemas.microsoft.com/office/drawing/2014/main" id="{D031E464-5663-5450-83B0-5FAB625899F0}"/>
                  </a:ext>
                </a:extLst>
              </p:cNvPr>
              <p:cNvSpPr/>
              <p:nvPr/>
            </p:nvSpPr>
            <p:spPr>
              <a:xfrm rot="16200000">
                <a:off x="11337009" y="3569071"/>
                <a:ext cx="369333" cy="604745"/>
              </a:xfrm>
              <a:prstGeom prst="leftBrac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E9CBC98B-26C2-5D31-61A8-2F297B8C46B5}"/>
                </a:ext>
              </a:extLst>
            </p:cNvPr>
            <p:cNvSpPr txBox="1"/>
            <p:nvPr/>
          </p:nvSpPr>
          <p:spPr>
            <a:xfrm>
              <a:off x="3975227" y="3954956"/>
              <a:ext cx="1578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Layer 3</a:t>
              </a:r>
            </a:p>
          </p:txBody>
        </p:sp>
      </p:grpSp>
      <p:pic>
        <p:nvPicPr>
          <p:cNvPr id="65" name="Immagine 6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0936F39-361D-905F-56FE-BA8B3FB651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01" y="3155764"/>
            <a:ext cx="3482139" cy="644558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D1528E38-6456-4609-B08B-A51741823CE3}"/>
              </a:ext>
            </a:extLst>
          </p:cNvPr>
          <p:cNvSpPr txBox="1"/>
          <p:nvPr/>
        </p:nvSpPr>
        <p:spPr>
          <a:xfrm>
            <a:off x="310395" y="5239714"/>
            <a:ext cx="97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We can easily define a NARX structures parameterized by the weights (and biases) of the network</a:t>
            </a:r>
          </a:p>
        </p:txBody>
      </p:sp>
      <p:pic>
        <p:nvPicPr>
          <p:cNvPr id="71" name="Immagine 7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0EC986-C441-2C23-6815-10807AA140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11" y="3991001"/>
            <a:ext cx="2561344" cy="240175"/>
          </a:xfrm>
          <a:prstGeom prst="rect">
            <a:avLst/>
          </a:prstGeom>
        </p:spPr>
      </p:pic>
      <p:pic>
        <p:nvPicPr>
          <p:cNvPr id="95" name="Immagine 9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C004F6-C835-AC02-9B79-E62D97A98C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1" y="5660246"/>
            <a:ext cx="7081325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FFN: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89AB47C8-DB20-E464-ED84-5342E2C0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07" y="1350281"/>
            <a:ext cx="4822905" cy="4743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A278D3-D7DE-C363-8B76-F6EBCB9BF89D}"/>
              </a:ext>
            </a:extLst>
          </p:cNvPr>
          <p:cNvSpPr txBox="1"/>
          <p:nvPr/>
        </p:nvSpPr>
        <p:spPr>
          <a:xfrm>
            <a:off x="1379496" y="868357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Definition of the model class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A23018-2BAF-5B1F-05AA-1818CD809B04}"/>
              </a:ext>
            </a:extLst>
          </p:cNvPr>
          <p:cNvSpPr txBox="1"/>
          <p:nvPr/>
        </p:nvSpPr>
        <p:spPr>
          <a:xfrm>
            <a:off x="6515100" y="861333"/>
            <a:ext cx="509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Instantiate the model class, run and print the model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1279BF7-9187-54C2-8DD4-CDDC7EF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699" y="1350281"/>
            <a:ext cx="5629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CFAC89F9-5F18-8415-8816-BA4805D85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27214"/>
              </p:ext>
            </p:extLst>
          </p:nvPr>
        </p:nvGraphicFramePr>
        <p:xfrm>
          <a:off x="165100" y="1539463"/>
          <a:ext cx="5464175" cy="337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122">
                  <a:extLst>
                    <a:ext uri="{9D8B030D-6E8A-4147-A177-3AD203B41FA5}">
                      <a16:colId xmlns:a16="http://schemas.microsoft.com/office/drawing/2014/main" val="1918996483"/>
                    </a:ext>
                  </a:extLst>
                </a:gridCol>
                <a:gridCol w="2971048">
                  <a:extLst>
                    <a:ext uri="{9D8B030D-6E8A-4147-A177-3AD203B41FA5}">
                      <a16:colId xmlns:a16="http://schemas.microsoft.com/office/drawing/2014/main" val="205646531"/>
                    </a:ext>
                  </a:extLst>
                </a:gridCol>
                <a:gridCol w="1460005">
                  <a:extLst>
                    <a:ext uri="{9D8B030D-6E8A-4147-A177-3AD203B41FA5}">
                      <a16:colId xmlns:a16="http://schemas.microsoft.com/office/drawing/2014/main" val="789833517"/>
                    </a:ext>
                  </a:extLst>
                </a:gridCol>
              </a:tblGrid>
              <a:tr h="1923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78835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08:45-09:00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Welcome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938432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09:00-10:30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Nonlinear System Identification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9679024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02463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Deep Learning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040282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146878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PyTorch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Gabriele Maroni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6169619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346481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Exercise session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750316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BECB361-A314-0D34-5B27-A51525637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584367"/>
              </p:ext>
            </p:extLst>
          </p:nvPr>
        </p:nvGraphicFramePr>
        <p:xfrm>
          <a:off x="5994399" y="1539461"/>
          <a:ext cx="5673726" cy="3375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398">
                  <a:extLst>
                    <a:ext uri="{9D8B030D-6E8A-4147-A177-3AD203B41FA5}">
                      <a16:colId xmlns:a16="http://schemas.microsoft.com/office/drawing/2014/main" val="948758745"/>
                    </a:ext>
                  </a:extLst>
                </a:gridCol>
                <a:gridCol w="3226505">
                  <a:extLst>
                    <a:ext uri="{9D8B030D-6E8A-4147-A177-3AD203B41FA5}">
                      <a16:colId xmlns:a16="http://schemas.microsoft.com/office/drawing/2014/main" val="2640596880"/>
                    </a:ext>
                  </a:extLst>
                </a:gridCol>
                <a:gridCol w="1419823">
                  <a:extLst>
                    <a:ext uri="{9D8B030D-6E8A-4147-A177-3AD203B41FA5}">
                      <a16:colId xmlns:a16="http://schemas.microsoft.com/office/drawing/2014/main" val="2048408943"/>
                    </a:ext>
                  </a:extLst>
                </a:gridCol>
              </a:tblGrid>
              <a:tr h="264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759964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09:00-10:30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DynoNet</a:t>
                      </a:r>
                      <a:r>
                        <a:rPr lang="en-GB" sz="1100" dirty="0">
                          <a:effectLst/>
                        </a:rPr>
                        <a:t>- Transfer functions in deep learning (theory)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8431153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785167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DynoNet- Transfer functions in deep learning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506750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257360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(theory)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Marco Forgione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6712295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4589482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1895619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219D15-A880-6E70-AF0D-A25B673DE805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Program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96E00F-F953-10CD-59C5-FECB45663BF5}"/>
              </a:ext>
            </a:extLst>
          </p:cNvPr>
          <p:cNvSpPr txBox="1"/>
          <p:nvPr/>
        </p:nvSpPr>
        <p:spPr>
          <a:xfrm>
            <a:off x="2314575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287AEE-3D62-9E8E-811A-C874D69EBE66}"/>
              </a:ext>
            </a:extLst>
          </p:cNvPr>
          <p:cNvSpPr txBox="1"/>
          <p:nvPr/>
        </p:nvSpPr>
        <p:spPr>
          <a:xfrm>
            <a:off x="8343900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C7AFD3-6BBB-F03B-AE99-D3B9DE5D6E57}"/>
              </a:ext>
            </a:extLst>
          </p:cNvPr>
          <p:cNvSpPr txBox="1"/>
          <p:nvPr/>
        </p:nvSpPr>
        <p:spPr>
          <a:xfrm>
            <a:off x="3230686" y="508993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Course Duration</a:t>
            </a:r>
            <a:r>
              <a:rPr lang="en-GB" sz="2400" dirty="0"/>
              <a:t>: 16 academic hours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C585D9D-DEAC-5A0B-ABE5-88DC3B32B009}"/>
              </a:ext>
            </a:extLst>
          </p:cNvPr>
          <p:cNvSpPr txBox="1"/>
          <p:nvPr/>
        </p:nvSpPr>
        <p:spPr>
          <a:xfrm>
            <a:off x="3211636" y="609958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Preparation for the exam: </a:t>
            </a:r>
            <a:r>
              <a:rPr lang="en-GB" sz="2400" dirty="0"/>
              <a:t>14 hours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5206A-C108-E30F-FFB5-8001EC4B304D}"/>
              </a:ext>
            </a:extLst>
          </p:cNvPr>
          <p:cNvSpPr txBox="1"/>
          <p:nvPr/>
        </p:nvSpPr>
        <p:spPr>
          <a:xfrm>
            <a:off x="2849686" y="5604287"/>
            <a:ext cx="61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Recognized ECTS: </a:t>
            </a:r>
            <a:r>
              <a:rPr lang="en-GB" sz="2400" dirty="0"/>
              <a:t>1 (upon passing of the exam)</a:t>
            </a:r>
          </a:p>
        </p:txBody>
      </p:sp>
    </p:spTree>
    <p:extLst>
      <p:ext uri="{BB962C8B-B14F-4D97-AF65-F5344CB8AC3E}">
        <p14:creationId xmlns:p14="http://schemas.microsoft.com/office/powerpoint/2010/main" val="828301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FFN: Training in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A547CFDB-7A92-1695-73D0-ADC69FED4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6" y="890587"/>
            <a:ext cx="9986963" cy="53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2256D97-832F-62EA-AC33-D34C5D0F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0" y="4492808"/>
            <a:ext cx="3214687" cy="13225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B694F7-7774-ACC0-E654-9A30CD5CB752}"/>
              </a:ext>
            </a:extLst>
          </p:cNvPr>
          <p:cNvSpPr txBox="1"/>
          <p:nvPr/>
        </p:nvSpPr>
        <p:spPr>
          <a:xfrm>
            <a:off x="0" y="6210122"/>
            <a:ext cx="8497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Nonlinear benchmarks: https://www.nonlinearbenchmark.org/benchmarks/f-16-gvt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221456" y="715537"/>
            <a:ext cx="117371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Ground Vibration Test of an F-16 aircraft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a key process in assessing the structural integrity and dynamic behavior of the aircraft under various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D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ummy payloads mounted at the wing tips. 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Goal: understand how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aircraft responds to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Instrumentation: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shaker was attached beneath the right wing to generate input signals, and accelerometers used to measure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Nonlinearities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due to mounting interfaces of the two payloads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5C43E00-B17D-BFBC-31D7-ECE03F42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25" y="3559878"/>
            <a:ext cx="2822600" cy="21042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DDF61B7-2316-69D1-6B30-97A07DC7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3834986"/>
            <a:ext cx="2447683" cy="18357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44FD0E-EAAF-E52F-5525-206027BE2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021" y="4305711"/>
            <a:ext cx="2225407" cy="18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345282" y="763162"/>
            <a:ext cx="98559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Inputs: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voltage measured at the output of the signal generator amplifier, acting as a reference input,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ctual force provided by the shaker and measured by an impedance head at the excitation location.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Outputs: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acceleration signals measured: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b="0" i="0" u="none" strike="noStrike" baseline="0" dirty="0">
                <a:latin typeface="CMR12"/>
              </a:rPr>
              <a:t>at the excitation location,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right wing next to the interface,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payload next to </a:t>
            </a:r>
            <a:r>
              <a:rPr lang="en-GB" sz="1800" b="0" i="0" u="none" strike="noStrike" baseline="0" dirty="0">
                <a:latin typeface="CMR12"/>
              </a:rPr>
              <a:t>the interface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929A81-12BD-3197-436F-747E10A6B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33"/>
          <a:stretch/>
        </p:blipFill>
        <p:spPr>
          <a:xfrm>
            <a:off x="9994200" y="728105"/>
            <a:ext cx="1995743" cy="20295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6D6CB2-CD95-E777-3FDD-DCA931AF9C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10022774" y="2724169"/>
            <a:ext cx="1995743" cy="19957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5397E6-1E66-F103-DFA9-B8960F84F407}"/>
              </a:ext>
            </a:extLst>
          </p:cNvPr>
          <p:cNvSpPr txBox="1"/>
          <p:nvPr/>
        </p:nvSpPr>
        <p:spPr>
          <a:xfrm>
            <a:off x="345280" y="3429554"/>
            <a:ext cx="10265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Models: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Three independent NARX models, one for each output (optional: unique model with 3 outputs)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Regressor for the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i-th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model</a:t>
            </a: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4379543-869D-0A6C-893F-77C12B1B00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1" y="4389263"/>
            <a:ext cx="7737551" cy="27262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9495BC6-A192-15BE-04A6-716881D07BBB}"/>
              </a:ext>
            </a:extLst>
          </p:cNvPr>
          <p:cNvSpPr txBox="1"/>
          <p:nvPr/>
        </p:nvSpPr>
        <p:spPr>
          <a:xfrm>
            <a:off x="354805" y="4801154"/>
            <a:ext cx="102655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Performance: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Simulation in test data (also check one-step ahead prediction)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/>
            <a:endParaRPr lang="en-US" dirty="0">
              <a:solidFill>
                <a:srgbClr val="0D0D0D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Metrics: RMSE and/or R2 coefficient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10" name="Immagine 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FE3F964-0C65-D0F2-4746-8CFBBA208D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18" y="5497895"/>
            <a:ext cx="8856027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/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 (RNNs)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86A722-AC86-04A0-A723-9B76886F8570}"/>
              </a:ext>
            </a:extLst>
          </p:cNvPr>
          <p:cNvSpPr txBox="1"/>
          <p:nvPr/>
        </p:nvSpPr>
        <p:spPr>
          <a:xfrm>
            <a:off x="261210" y="724231"/>
            <a:ext cx="112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Architectures tailored to process 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time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series data and temporal information (audio, text, video, signals, etc. 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548630" y="3609975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988685" y="4486274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67730" y="2859945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endCxn id="4" idx="5"/>
          </p:cNvCxnSpPr>
          <p:nvPr/>
        </p:nvCxnSpPr>
        <p:spPr>
          <a:xfrm rot="16200000" flipH="1">
            <a:off x="625250" y="3683341"/>
            <a:ext cx="1016241" cy="332962"/>
          </a:xfrm>
          <a:prstGeom prst="curvedConnector5">
            <a:avLst>
              <a:gd name="adj1" fmla="val -22418"/>
              <a:gd name="adj2" fmla="val 207366"/>
              <a:gd name="adj3" fmla="val 122495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57265" y="497205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174289" y="3364972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0" name="Immagine 2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4C70AA-C0EF-B024-A68D-1E27B12403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1" y="5801386"/>
            <a:ext cx="2845986" cy="252530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640550D1-06CD-1977-7B37-36C87343C566}"/>
              </a:ext>
            </a:extLst>
          </p:cNvPr>
          <p:cNvSpPr txBox="1"/>
          <p:nvPr/>
        </p:nvSpPr>
        <p:spPr>
          <a:xfrm>
            <a:off x="11006236" y="4857600"/>
            <a:ext cx="12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t+T</a:t>
            </a:r>
            <a:r>
              <a:rPr lang="en-GB" dirty="0"/>
              <a:t>)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3573543C-F442-D5FF-1A51-281DD51181CC}"/>
              </a:ext>
            </a:extLst>
          </p:cNvPr>
          <p:cNvSpPr txBox="1"/>
          <p:nvPr/>
        </p:nvSpPr>
        <p:spPr>
          <a:xfrm>
            <a:off x="11107200" y="3175148"/>
            <a:ext cx="123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</a:t>
            </a:r>
            <a:r>
              <a:rPr lang="en-GB" dirty="0" err="1"/>
              <a:t>t+T</a:t>
            </a:r>
            <a:r>
              <a:rPr lang="en-GB" dirty="0"/>
              <a:t>)</a:t>
            </a:r>
          </a:p>
        </p:txBody>
      </p:sp>
      <p:sp>
        <p:nvSpPr>
          <p:cNvPr id="104" name="Freccia a destra 103">
            <a:extLst>
              <a:ext uri="{FF2B5EF4-FFF2-40B4-BE49-F238E27FC236}">
                <a16:creationId xmlns:a16="http://schemas.microsoft.com/office/drawing/2014/main" id="{1BF43C10-32AB-90FB-2EBB-560DAE8CFF67}"/>
              </a:ext>
            </a:extLst>
          </p:cNvPr>
          <p:cNvSpPr/>
          <p:nvPr/>
        </p:nvSpPr>
        <p:spPr>
          <a:xfrm>
            <a:off x="1933575" y="4019398"/>
            <a:ext cx="1164996" cy="24314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315997FA-A507-1218-31FA-189F6329305B}"/>
              </a:ext>
            </a:extLst>
          </p:cNvPr>
          <p:cNvSpPr txBox="1"/>
          <p:nvPr/>
        </p:nvSpPr>
        <p:spPr>
          <a:xfrm>
            <a:off x="2129564" y="3697030"/>
            <a:ext cx="7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unfold</a:t>
            </a:r>
          </a:p>
        </p:txBody>
      </p:sp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hat{y}(t) =  h(t) \red{W'_{ho}} + \red{b_{hy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8C45F1E-108C-0552-A68E-FFB5CAA62D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1" y="6224505"/>
            <a:ext cx="2190632" cy="264763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69F39146-A439-A576-6596-9EDF3FC310D0}"/>
              </a:ext>
            </a:extLst>
          </p:cNvPr>
          <p:cNvSpPr/>
          <p:nvPr/>
        </p:nvSpPr>
        <p:spPr>
          <a:xfrm>
            <a:off x="522902" y="1979625"/>
            <a:ext cx="880110" cy="8762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24BF92B-A3D1-2CBB-C1F6-789CC7C19794}"/>
              </a:ext>
            </a:extLst>
          </p:cNvPr>
          <p:cNvCxnSpPr>
            <a:cxnSpLocks/>
          </p:cNvCxnSpPr>
          <p:nvPr/>
        </p:nvCxnSpPr>
        <p:spPr>
          <a:xfrm flipV="1">
            <a:off x="962957" y="1580358"/>
            <a:ext cx="0" cy="399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A88B6EE-3A8A-63F8-531C-A1867A0A9A5E}"/>
              </a:ext>
            </a:extLst>
          </p:cNvPr>
          <p:cNvGrpSpPr/>
          <p:nvPr/>
        </p:nvGrpSpPr>
        <p:grpSpPr>
          <a:xfrm>
            <a:off x="3060471" y="1395692"/>
            <a:ext cx="8928946" cy="3831240"/>
            <a:chOff x="3060471" y="1395692"/>
            <a:chExt cx="8928946" cy="3831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/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/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/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+2)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/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64626EC8-D51F-6A26-FA2E-07C63CCE728B}"/>
                </a:ext>
              </a:extLst>
            </p:cNvPr>
            <p:cNvSpPr/>
            <p:nvPr/>
          </p:nvSpPr>
          <p:spPr>
            <a:xfrm>
              <a:off x="3677701" y="35526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3517DC20-6EFB-F57C-F4D5-DEDAB1A1D52E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 flipV="1">
              <a:off x="4117756" y="44289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FFBB2995-0C87-CEF0-D66F-66A4415DD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326" y="28026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curvo 41">
              <a:extLst>
                <a:ext uri="{FF2B5EF4-FFF2-40B4-BE49-F238E27FC236}">
                  <a16:creationId xmlns:a16="http://schemas.microsoft.com/office/drawing/2014/main" id="{0FEF7F61-45BF-8B71-6FAE-48E38E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4433256" y="3687354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E8AC8375-E0CC-4BF3-397F-F74BC611F5D5}"/>
                </a:ext>
              </a:extLst>
            </p:cNvPr>
            <p:cNvSpPr txBox="1"/>
            <p:nvPr/>
          </p:nvSpPr>
          <p:spPr>
            <a:xfrm>
              <a:off x="4186336" y="4857600"/>
              <a:ext cx="733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u(t)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8C8AC95B-5B1B-C533-7FE9-0369F388F949}"/>
                </a:ext>
              </a:extLst>
            </p:cNvPr>
            <p:cNvSpPr txBox="1"/>
            <p:nvPr/>
          </p:nvSpPr>
          <p:spPr>
            <a:xfrm>
              <a:off x="429788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h(t)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ED62660-B459-1379-4CE5-3E1EA37F52F7}"/>
                </a:ext>
              </a:extLst>
            </p:cNvPr>
            <p:cNvSpPr/>
            <p:nvPr/>
          </p:nvSpPr>
          <p:spPr>
            <a:xfrm>
              <a:off x="5601751" y="3485999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FC01E6EC-EA3A-049C-B77D-AD37C4296EEB}"/>
                </a:ext>
              </a:extLst>
            </p:cNvPr>
            <p:cNvCxnSpPr>
              <a:cxnSpLocks/>
              <a:endCxn id="57" idx="4"/>
            </p:cNvCxnSpPr>
            <p:nvPr/>
          </p:nvCxnSpPr>
          <p:spPr>
            <a:xfrm flipV="1">
              <a:off x="6041806" y="4362298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58">
              <a:extLst>
                <a:ext uri="{FF2B5EF4-FFF2-40B4-BE49-F238E27FC236}">
                  <a16:creationId xmlns:a16="http://schemas.microsoft.com/office/drawing/2014/main" id="{3B9B3863-F128-6973-C21C-EEFDAE006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376" y="2735969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7447476E-E173-3921-22C1-D688CF2E3EEA}"/>
                </a:ext>
              </a:extLst>
            </p:cNvPr>
            <p:cNvSpPr txBox="1"/>
            <p:nvPr/>
          </p:nvSpPr>
          <p:spPr>
            <a:xfrm>
              <a:off x="6110386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u(t+1)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A7FD9752-D9C4-D1D2-7A70-40FDF180C82F}"/>
                </a:ext>
              </a:extLst>
            </p:cNvPr>
            <p:cNvSpPr txBox="1"/>
            <p:nvPr/>
          </p:nvSpPr>
          <p:spPr>
            <a:xfrm>
              <a:off x="6211351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h(t+1)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C58904D5-38E1-17AE-B9CF-FEAD2CB56584}"/>
                </a:ext>
              </a:extLst>
            </p:cNvPr>
            <p:cNvSpPr/>
            <p:nvPr/>
          </p:nvSpPr>
          <p:spPr>
            <a:xfrm>
              <a:off x="7592476" y="349552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8" name="Connettore 2 67">
              <a:extLst>
                <a:ext uri="{FF2B5EF4-FFF2-40B4-BE49-F238E27FC236}">
                  <a16:creationId xmlns:a16="http://schemas.microsoft.com/office/drawing/2014/main" id="{97848275-DF3B-85B4-FB5C-FFBED2B5887C}"/>
                </a:ext>
              </a:extLst>
            </p:cNvPr>
            <p:cNvCxnSpPr>
              <a:cxnSpLocks/>
              <a:endCxn id="67" idx="4"/>
            </p:cNvCxnSpPr>
            <p:nvPr/>
          </p:nvCxnSpPr>
          <p:spPr>
            <a:xfrm flipV="1">
              <a:off x="8032531" y="437182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2 68">
              <a:extLst>
                <a:ext uri="{FF2B5EF4-FFF2-40B4-BE49-F238E27FC236}">
                  <a16:creationId xmlns:a16="http://schemas.microsoft.com/office/drawing/2014/main" id="{79BE9C7B-EF41-B03B-5050-647568220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1101" y="274549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22E81641-5272-8C29-DCC0-AD4928D36A8A}"/>
                </a:ext>
              </a:extLst>
            </p:cNvPr>
            <p:cNvSpPr txBox="1"/>
            <p:nvPr/>
          </p:nvSpPr>
          <p:spPr>
            <a:xfrm>
              <a:off x="8101111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u(t+2)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B0B09DE0-3F41-8D2F-8494-8ABC55B1E3CF}"/>
                </a:ext>
              </a:extLst>
            </p:cNvPr>
            <p:cNvSpPr txBox="1"/>
            <p:nvPr/>
          </p:nvSpPr>
          <p:spPr>
            <a:xfrm>
              <a:off x="820207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h(t+2)</a:t>
              </a:r>
            </a:p>
          </p:txBody>
        </p:sp>
        <p:cxnSp>
          <p:nvCxnSpPr>
            <p:cNvPr id="75" name="Connettore curvo 74">
              <a:extLst>
                <a:ext uri="{FF2B5EF4-FFF2-40B4-BE49-F238E27FC236}">
                  <a16:creationId xmlns:a16="http://schemas.microsoft.com/office/drawing/2014/main" id="{2A136A9E-2015-3475-398E-55B459CAFAD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703" y="3612821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50ED97A8-55E0-21CE-39B1-8108C3CA1B9E}"/>
                </a:ext>
              </a:extLst>
            </p:cNvPr>
            <p:cNvSpPr/>
            <p:nvPr/>
          </p:nvSpPr>
          <p:spPr>
            <a:xfrm>
              <a:off x="10497601" y="34383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3BA91153-D5AD-DA6C-2F17-6E86570AEEAB}"/>
                </a:ext>
              </a:extLst>
            </p:cNvPr>
            <p:cNvCxnSpPr>
              <a:cxnSpLocks/>
              <a:endCxn id="76" idx="4"/>
            </p:cNvCxnSpPr>
            <p:nvPr/>
          </p:nvCxnSpPr>
          <p:spPr>
            <a:xfrm flipV="1">
              <a:off x="10937656" y="43146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2 77">
              <a:extLst>
                <a:ext uri="{FF2B5EF4-FFF2-40B4-BE49-F238E27FC236}">
                  <a16:creationId xmlns:a16="http://schemas.microsoft.com/office/drawing/2014/main" id="{12D02DFE-EFC4-19CA-C2B2-4D4E1FEC7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6226" y="26883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curvo 82">
              <a:extLst>
                <a:ext uri="{FF2B5EF4-FFF2-40B4-BE49-F238E27FC236}">
                  <a16:creationId xmlns:a16="http://schemas.microsoft.com/office/drawing/2014/main" id="{A7AF59E9-01EB-52D0-2CF7-6C9138829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6003" y="4165891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curvo 91">
              <a:extLst>
                <a:ext uri="{FF2B5EF4-FFF2-40B4-BE49-F238E27FC236}">
                  <a16:creationId xmlns:a16="http://schemas.microsoft.com/office/drawing/2014/main" id="{3C4350C3-6FE3-D34C-5C04-09C635874D7E}"/>
                </a:ext>
              </a:extLst>
            </p:cNvPr>
            <p:cNvCxnSpPr>
              <a:stCxn id="67" idx="7"/>
            </p:cNvCxnSpPr>
            <p:nvPr/>
          </p:nvCxnSpPr>
          <p:spPr>
            <a:xfrm>
              <a:off x="8416388" y="3662562"/>
              <a:ext cx="914400" cy="914400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0AB02D5A-554E-5048-9DB9-38E432F9E7E1}"/>
                </a:ext>
              </a:extLst>
            </p:cNvPr>
            <p:cNvSpPr txBox="1"/>
            <p:nvPr/>
          </p:nvSpPr>
          <p:spPr>
            <a:xfrm>
              <a:off x="9555330" y="3933673"/>
              <a:ext cx="504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2400" dirty="0"/>
            </a:p>
            <a:p>
              <a:r>
                <a:rPr lang="en-GB" sz="2400" dirty="0">
                  <a:solidFill>
                    <a:schemeClr val="accent1"/>
                  </a:solidFill>
                </a:rPr>
                <a:t>…</a:t>
              </a:r>
            </a:p>
          </p:txBody>
        </p:sp>
        <p:sp>
          <p:nvSpPr>
            <p:cNvPr id="94" name="CasellaDiTesto 93">
              <a:extLst>
                <a:ext uri="{FF2B5EF4-FFF2-40B4-BE49-F238E27FC236}">
                  <a16:creationId xmlns:a16="http://schemas.microsoft.com/office/drawing/2014/main" id="{05571CFE-6D91-8DAF-62CB-617FE2711DE8}"/>
                </a:ext>
              </a:extLst>
            </p:cNvPr>
            <p:cNvSpPr txBox="1"/>
            <p:nvPr/>
          </p:nvSpPr>
          <p:spPr>
            <a:xfrm>
              <a:off x="3060471" y="4431116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h(t-1)</a:t>
              </a:r>
            </a:p>
          </p:txBody>
        </p:sp>
        <p:cxnSp>
          <p:nvCxnSpPr>
            <p:cNvPr id="96" name="Connettore curvo 95">
              <a:extLst>
                <a:ext uri="{FF2B5EF4-FFF2-40B4-BE49-F238E27FC236}">
                  <a16:creationId xmlns:a16="http://schemas.microsoft.com/office/drawing/2014/main" id="{6FEAA616-596B-C9B3-A47F-926BEA882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7580" y="4280342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DE18B94B-5B44-EB7C-6C7B-DE25CCF7024B}"/>
                </a:ext>
              </a:extLst>
            </p:cNvPr>
            <p:cNvSpPr/>
            <p:nvPr/>
          </p:nvSpPr>
          <p:spPr>
            <a:xfrm>
              <a:off x="3651050" y="1923783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09229898-D8B9-2EF2-C41E-054D60668C93}"/>
                </a:ext>
              </a:extLst>
            </p:cNvPr>
            <p:cNvSpPr/>
            <p:nvPr/>
          </p:nvSpPr>
          <p:spPr>
            <a:xfrm>
              <a:off x="5580051" y="1857108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9DFDE361-A8FB-FB99-3C1E-ED57F8F96992}"/>
                </a:ext>
              </a:extLst>
            </p:cNvPr>
            <p:cNvSpPr/>
            <p:nvPr/>
          </p:nvSpPr>
          <p:spPr>
            <a:xfrm>
              <a:off x="7608601" y="1856301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756BD4B5-9EA9-870E-ECCE-864F78E6F955}"/>
                </a:ext>
              </a:extLst>
            </p:cNvPr>
            <p:cNvSpPr/>
            <p:nvPr/>
          </p:nvSpPr>
          <p:spPr>
            <a:xfrm>
              <a:off x="10465986" y="1798649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AA02F85A-27B8-B044-6878-60DE18CD0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7318" y="1522899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ABFECBF1-EACE-7E32-3B65-26B01598C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326" y="145543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B7761C0B-DF5F-18A4-C0CA-316C39276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9707" y="1463464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992B886C-4D06-BF96-D829-DEC13769F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6041" y="139569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Immagine 3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0}^{T} \left\|\hat{y}(t+i) - y(t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42AA83E-EC69-3C58-D688-F60E623D912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21" y="5662869"/>
            <a:ext cx="3058321" cy="706035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244E2622-D2FA-C051-A4E2-7DD81FCBD7AB}"/>
              </a:ext>
            </a:extLst>
          </p:cNvPr>
          <p:cNvSpPr/>
          <p:nvPr/>
        </p:nvSpPr>
        <p:spPr>
          <a:xfrm>
            <a:off x="5269220" y="6224504"/>
            <a:ext cx="472104" cy="24798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3741AC0-209C-F9A6-7C33-CBE184F03AA6}"/>
              </a:ext>
            </a:extLst>
          </p:cNvPr>
          <p:cNvCxnSpPr>
            <a:cxnSpLocks/>
          </p:cNvCxnSpPr>
          <p:nvPr/>
        </p:nvCxnSpPr>
        <p:spPr>
          <a:xfrm flipH="1" flipV="1">
            <a:off x="5841036" y="6340810"/>
            <a:ext cx="1238250" cy="8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F29B8E4-4C22-E8C5-DE78-D2D21264F6D5}"/>
              </a:ext>
            </a:extLst>
          </p:cNvPr>
          <p:cNvSpPr txBox="1"/>
          <p:nvPr/>
        </p:nvSpPr>
        <p:spPr>
          <a:xfrm>
            <a:off x="7182684" y="6288865"/>
            <a:ext cx="287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or skip some initial samples </a:t>
            </a:r>
          </a:p>
        </p:txBody>
      </p:sp>
    </p:spTree>
    <p:extLst>
      <p:ext uri="{BB962C8B-B14F-4D97-AF65-F5344CB8AC3E}">
        <p14:creationId xmlns:p14="http://schemas.microsoft.com/office/powerpoint/2010/main" val="4129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104" grpId="0" animBg="1"/>
      <p:bldP spid="105" grpId="0"/>
      <p:bldP spid="14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Creating training data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7ABB296-1862-33DA-140C-0632159C2725}"/>
              </a:ext>
            </a:extLst>
          </p:cNvPr>
          <p:cNvSpPr txBox="1"/>
          <p:nvPr/>
        </p:nvSpPr>
        <p:spPr>
          <a:xfrm>
            <a:off x="261210" y="829006"/>
            <a:ext cx="1203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Given an input/output sequence of length T,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you can unfold the network up to N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(you simulate N-step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B5FA9FC-FCE0-1C32-EB4F-5D0E6D6A44D8}"/>
              </a:ext>
            </a:extLst>
          </p:cNvPr>
          <p:cNvSpPr txBox="1"/>
          <p:nvPr/>
        </p:nvSpPr>
        <p:spPr>
          <a:xfrm>
            <a:off x="261210" y="2641580"/>
            <a:ext cx="11292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… or we can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split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sequence into shorter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(overlapped or not) of length L&lt;&lt;T, and thus create </a:t>
            </a:r>
            <a:r>
              <a:rPr lang="en-US" dirty="0">
                <a:latin typeface="Söhne"/>
              </a:rPr>
              <a:t>batch of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.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Network is unfolded for L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(when you train, you predict L-step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T} \sum_{t=0}^{T} \left\|\hat{y}(t) - y(t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253E35A-AA59-26C3-6799-4D6E114F02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1" y="1353224"/>
            <a:ext cx="2573358" cy="702540"/>
          </a:xfrm>
          <a:prstGeom prst="rect">
            <a:avLst/>
          </a:prstGeom>
        </p:spPr>
      </p:pic>
      <p:pic>
        <p:nvPicPr>
          <p:cNvPr id="7" name="Immagin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0}^{L} \left\|\hat{y}(t_q+i) - y(t_q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EFCEEE0-3825-7355-4B01-28CD913A4F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3565737"/>
            <a:ext cx="3792318" cy="706909"/>
          </a:xfrm>
          <a:prstGeom prst="rect">
            <a:avLst/>
          </a:prstGeom>
        </p:spPr>
      </p:pic>
      <p:pic>
        <p:nvPicPr>
          <p:cNvPr id="97" name="Immagine 9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C8869E4-0246-8B34-7F5C-BDFCDFBA44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4492202"/>
            <a:ext cx="1554501" cy="747978"/>
          </a:xfrm>
          <a:prstGeom prst="rect">
            <a:avLst/>
          </a:prstGeom>
        </p:spPr>
      </p:pic>
      <p:pic>
        <p:nvPicPr>
          <p:cNvPr id="70" name="Immagine 6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54E35EF-F027-96CB-8056-6ABA916309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93760"/>
            <a:ext cx="4248929" cy="28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Multi-layer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Hidden states of a layer are also inputs of the next layer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t+T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101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Bidirectional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Causality is lost. Might not  useful for prediction, but for tasks like smoothing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t+T</a:t>
            </a:r>
            <a:r>
              <a:rPr lang="en-GB" dirty="0"/>
              <a:t>)</a:t>
            </a:r>
          </a:p>
        </p:txBody>
      </p:sp>
      <p:cxnSp>
        <p:nvCxnSpPr>
          <p:cNvPr id="2" name="Connettore curvo 1">
            <a:extLst>
              <a:ext uri="{FF2B5EF4-FFF2-40B4-BE49-F238E27FC236}">
                <a16:creationId xmlns:a16="http://schemas.microsoft.com/office/drawing/2014/main" id="{550BAF1F-5E92-D6E0-E456-2545ADA44423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54595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6330CF19-1107-711B-A761-E7E562560407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43927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9F888F0C-4508-85A8-69F7-FA760D55EDFC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25131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D1E6A5F-1ED5-EABB-9427-1453B61D7A3B}"/>
              </a:ext>
            </a:extLst>
          </p:cNvPr>
          <p:cNvCxnSpPr>
            <a:cxnSpLocks/>
            <a:stCxn id="81" idx="5"/>
            <a:endCxn id="83" idx="3"/>
          </p:cNvCxnSpPr>
          <p:nvPr/>
        </p:nvCxnSpPr>
        <p:spPr>
          <a:xfrm rot="16200000" flipH="1">
            <a:off x="3734706" y="2394359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137E43C1-23ED-8542-AC7B-5168FF0449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4545" y="4243130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curvo 53">
            <a:extLst>
              <a:ext uri="{FF2B5EF4-FFF2-40B4-BE49-F238E27FC236}">
                <a16:creationId xmlns:a16="http://schemas.microsoft.com/office/drawing/2014/main" id="{1DCD7FAA-4207-CB83-CE05-889E87774D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5640" y="5360937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206C11B3-DA36-983B-C463-F91D447BF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4262984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curvo 56">
            <a:extLst>
              <a:ext uri="{FF2B5EF4-FFF2-40B4-BE49-F238E27FC236}">
                <a16:creationId xmlns:a16="http://schemas.microsoft.com/office/drawing/2014/main" id="{1BEA8313-9D70-1339-4241-1FD82A3244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244448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curvo 57">
            <a:extLst>
              <a:ext uri="{FF2B5EF4-FFF2-40B4-BE49-F238E27FC236}">
                <a16:creationId xmlns:a16="http://schemas.microsoft.com/office/drawing/2014/main" id="{E26DD376-E40A-B202-40C5-726696E9D6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539963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curvo 59">
            <a:extLst>
              <a:ext uri="{FF2B5EF4-FFF2-40B4-BE49-F238E27FC236}">
                <a16:creationId xmlns:a16="http://schemas.microsoft.com/office/drawing/2014/main" id="{7AC8B2FD-2343-ECFC-1ED4-51CBC4A25C6D}"/>
              </a:ext>
            </a:extLst>
          </p:cNvPr>
          <p:cNvCxnSpPr>
            <a:cxnSpLocks/>
          </p:cNvCxnSpPr>
          <p:nvPr/>
        </p:nvCxnSpPr>
        <p:spPr>
          <a:xfrm flipH="1" flipV="1">
            <a:off x="5942390" y="427085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curvo 61">
            <a:extLst>
              <a:ext uri="{FF2B5EF4-FFF2-40B4-BE49-F238E27FC236}">
                <a16:creationId xmlns:a16="http://schemas.microsoft.com/office/drawing/2014/main" id="{4369A744-243E-12E6-5F5B-E3BA9C31CDE8}"/>
              </a:ext>
            </a:extLst>
          </p:cNvPr>
          <p:cNvCxnSpPr>
            <a:cxnSpLocks/>
          </p:cNvCxnSpPr>
          <p:nvPr/>
        </p:nvCxnSpPr>
        <p:spPr>
          <a:xfrm flipH="1" flipV="1">
            <a:off x="5983030" y="235061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curvo 62">
            <a:extLst>
              <a:ext uri="{FF2B5EF4-FFF2-40B4-BE49-F238E27FC236}">
                <a16:creationId xmlns:a16="http://schemas.microsoft.com/office/drawing/2014/main" id="{A3BCD986-F252-B6DA-ACC1-ED2089F3BA53}"/>
              </a:ext>
            </a:extLst>
          </p:cNvPr>
          <p:cNvCxnSpPr>
            <a:cxnSpLocks/>
          </p:cNvCxnSpPr>
          <p:nvPr/>
        </p:nvCxnSpPr>
        <p:spPr>
          <a:xfrm flipH="1" flipV="1">
            <a:off x="5962710" y="532749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curvo 65">
            <a:extLst>
              <a:ext uri="{FF2B5EF4-FFF2-40B4-BE49-F238E27FC236}">
                <a16:creationId xmlns:a16="http://schemas.microsoft.com/office/drawing/2014/main" id="{37EF6E67-955F-CD84-4DDB-32D8D92BF074}"/>
              </a:ext>
            </a:extLst>
          </p:cNvPr>
          <p:cNvCxnSpPr>
            <a:cxnSpLocks/>
          </p:cNvCxnSpPr>
          <p:nvPr/>
        </p:nvCxnSpPr>
        <p:spPr>
          <a:xfrm flipV="1">
            <a:off x="4650000" y="409089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curvo 67">
            <a:extLst>
              <a:ext uri="{FF2B5EF4-FFF2-40B4-BE49-F238E27FC236}">
                <a16:creationId xmlns:a16="http://schemas.microsoft.com/office/drawing/2014/main" id="{954D9401-0B6F-5538-6D61-DA5F25499275}"/>
              </a:ext>
            </a:extLst>
          </p:cNvPr>
          <p:cNvCxnSpPr>
            <a:cxnSpLocks/>
          </p:cNvCxnSpPr>
          <p:nvPr/>
        </p:nvCxnSpPr>
        <p:spPr>
          <a:xfrm flipV="1">
            <a:off x="4700966" y="220087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curvo 70">
            <a:extLst>
              <a:ext uri="{FF2B5EF4-FFF2-40B4-BE49-F238E27FC236}">
                <a16:creationId xmlns:a16="http://schemas.microsoft.com/office/drawing/2014/main" id="{A9C1B620-FE7E-AF2C-862A-122603C2E81B}"/>
              </a:ext>
            </a:extLst>
          </p:cNvPr>
          <p:cNvCxnSpPr>
            <a:cxnSpLocks/>
          </p:cNvCxnSpPr>
          <p:nvPr/>
        </p:nvCxnSpPr>
        <p:spPr>
          <a:xfrm flipV="1">
            <a:off x="4650000" y="5229734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27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565177" y="2499717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005232" y="3376016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993802" y="174968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006579" y="2937866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073812" y="3861792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60502" y="206489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2C3BD8B-81F7-D48C-4BEF-BC6A06D563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09" y="4663551"/>
            <a:ext cx="2845986" cy="252530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46DB697-A087-4F77-C2B5-3924A62151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012074"/>
            <a:ext cx="4387381" cy="2560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2A94644-5E3D-2B23-63D7-D74462295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34" y="1639956"/>
            <a:ext cx="8029575" cy="109537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AD2E289-0AD7-FF21-8C82-323D80FD1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27" y="2985320"/>
            <a:ext cx="5262234" cy="28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9141023A-9C41-62EC-7C98-864A3B29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" y="840538"/>
            <a:ext cx="5326770" cy="40948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DCB38C-F35A-8BE8-6979-DFA9B6CB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0" y="824948"/>
            <a:ext cx="6443662" cy="30374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C081B6-E223-D31F-F281-9154765B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4" y="3991421"/>
            <a:ext cx="5038725" cy="21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LSTM: Long Short Term Memory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754544" y="1788228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194599" y="266452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10183169" y="1038198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195946" y="2226377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263179" y="3150303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75639" y="92097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21" name="Immagine 2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E5A1BBB-C0C5-16AC-54F0-4526B6EB0D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546672"/>
            <a:ext cx="3433183" cy="242044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E9FD020-CF0E-C3C0-C2FB-18D4743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000283"/>
            <a:ext cx="3765230" cy="242044"/>
          </a:xfrm>
          <a:prstGeom prst="rect">
            <a:avLst/>
          </a:prstGeom>
        </p:spPr>
      </p:pic>
      <p:grpSp>
        <p:nvGrpSpPr>
          <p:cNvPr id="39" name="Gruppo 38">
            <a:extLst>
              <a:ext uri="{FF2B5EF4-FFF2-40B4-BE49-F238E27FC236}">
                <a16:creationId xmlns:a16="http://schemas.microsoft.com/office/drawing/2014/main" id="{A4FD21F8-261A-069C-3CA5-F239E4206E45}"/>
              </a:ext>
            </a:extLst>
          </p:cNvPr>
          <p:cNvGrpSpPr/>
          <p:nvPr/>
        </p:nvGrpSpPr>
        <p:grpSpPr>
          <a:xfrm>
            <a:off x="323850" y="728465"/>
            <a:ext cx="4391025" cy="2395328"/>
            <a:chOff x="771525" y="1365835"/>
            <a:chExt cx="4791075" cy="252916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6FF1A267-ED52-2411-8E6F-B10135B0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25" y="1365835"/>
              <a:ext cx="4381499" cy="2516928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9F40930-C3A5-EB99-AD95-4348B7C3D31E}"/>
                </a:ext>
              </a:extLst>
            </p:cNvPr>
            <p:cNvSpPr txBox="1"/>
            <p:nvPr/>
          </p:nvSpPr>
          <p:spPr>
            <a:xfrm>
              <a:off x="1335881" y="3664168"/>
              <a:ext cx="422671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Image by Guillaume Chevalier, CC BY-SA 4.0, via Wikimedia Commons</a:t>
              </a: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6F06E4D-E534-9BC1-B13A-194DFFABD53F}"/>
              </a:ext>
            </a:extLst>
          </p:cNvPr>
          <p:cNvSpPr txBox="1"/>
          <p:nvPr/>
        </p:nvSpPr>
        <p:spPr>
          <a:xfrm>
            <a:off x="5466995" y="6336134"/>
            <a:ext cx="6725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Hochreiter</a:t>
            </a:r>
            <a:r>
              <a:rPr lang="en-US" sz="1200" dirty="0"/>
              <a:t>, S., &amp; </a:t>
            </a:r>
            <a:r>
              <a:rPr lang="en-US" sz="1200" dirty="0" err="1"/>
              <a:t>Schmidhuber</a:t>
            </a:r>
            <a:r>
              <a:rPr lang="en-US" sz="1200" dirty="0"/>
              <a:t>, J. (1997). Long short-term memory. Neural Computation, 9(8), 1735–1780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F5BBE681-934F-D109-3CF3-724C4849C2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865"/>
          <a:stretch/>
        </p:blipFill>
        <p:spPr>
          <a:xfrm>
            <a:off x="161570" y="3226914"/>
            <a:ext cx="6629755" cy="843241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7FCFF74-1402-65C8-3E26-59A38DA51D39}"/>
              </a:ext>
            </a:extLst>
          </p:cNvPr>
          <p:cNvSpPr txBox="1"/>
          <p:nvPr/>
        </p:nvSpPr>
        <p:spPr>
          <a:xfrm>
            <a:off x="11049216" y="1824991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850AD86-4B40-798E-9A55-7160A667B599}"/>
              </a:ext>
            </a:extLst>
          </p:cNvPr>
          <p:cNvSpPr txBox="1"/>
          <p:nvPr/>
        </p:nvSpPr>
        <p:spPr>
          <a:xfrm>
            <a:off x="11046134" y="2293685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c(t)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AF85A48-3663-9C7B-C3B1-95C34C3EB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1" y="4242327"/>
            <a:ext cx="4457345" cy="23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Backpropagation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38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5323F293-01DD-E0EC-ED48-24FC3EAF87E3}"/>
              </a:ext>
            </a:extLst>
          </p:cNvPr>
          <p:cNvSpPr/>
          <p:nvPr/>
        </p:nvSpPr>
        <p:spPr>
          <a:xfrm>
            <a:off x="130492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A2CC10D-6AFF-2654-F2B8-9BC715037F3F}"/>
              </a:ext>
            </a:extLst>
          </p:cNvPr>
          <p:cNvSpPr/>
          <p:nvPr/>
        </p:nvSpPr>
        <p:spPr>
          <a:xfrm>
            <a:off x="3829050" y="150513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A2B4653-5D1B-A458-165A-3F69DB9C147F}"/>
              </a:ext>
            </a:extLst>
          </p:cNvPr>
          <p:cNvSpPr/>
          <p:nvPr/>
        </p:nvSpPr>
        <p:spPr>
          <a:xfrm>
            <a:off x="635317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3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F2AB4B6-8328-7B59-6ABE-0B8E9C02E26D}"/>
              </a:ext>
            </a:extLst>
          </p:cNvPr>
          <p:cNvCxnSpPr>
            <a:cxnSpLocks/>
          </p:cNvCxnSpPr>
          <p:nvPr/>
        </p:nvCxnSpPr>
        <p:spPr>
          <a:xfrm>
            <a:off x="352425" y="1748020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magine 4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2821C7A-D92E-12D4-0C95-10F20512D1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0" y="1476187"/>
            <a:ext cx="562469" cy="179931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259152A-97EF-94AD-F72E-61DEB78939EB}"/>
              </a:ext>
            </a:extLst>
          </p:cNvPr>
          <p:cNvCxnSpPr>
            <a:cxnSpLocks/>
          </p:cNvCxnSpPr>
          <p:nvPr/>
        </p:nvCxnSpPr>
        <p:spPr>
          <a:xfrm>
            <a:off x="219752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magine 5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C129DE2-CBC6-455F-B666-02BE9A78C9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68" y="1476187"/>
            <a:ext cx="1252937" cy="22820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BA1E4A4-BC7C-C3AB-CF42-0CC6DD30AF5B}"/>
              </a:ext>
            </a:extLst>
          </p:cNvPr>
          <p:cNvCxnSpPr>
            <a:cxnSpLocks/>
          </p:cNvCxnSpPr>
          <p:nvPr/>
        </p:nvCxnSpPr>
        <p:spPr>
          <a:xfrm>
            <a:off x="469307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4820A34-84CA-C8D0-4604-CE491D548DA5}"/>
              </a:ext>
            </a:extLst>
          </p:cNvPr>
          <p:cNvCxnSpPr>
            <a:cxnSpLocks/>
          </p:cNvCxnSpPr>
          <p:nvPr/>
        </p:nvCxnSpPr>
        <p:spPr>
          <a:xfrm>
            <a:off x="7069882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E260D81-6345-8B60-91E0-5AAA539B8C8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11" y="1476187"/>
            <a:ext cx="2070673" cy="228937"/>
          </a:xfrm>
          <a:prstGeom prst="rect">
            <a:avLst/>
          </a:prstGeom>
        </p:spPr>
      </p:pic>
      <p:pic>
        <p:nvPicPr>
          <p:cNvPr id="32" name="Immagine 31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6AC9189-D2CB-9453-6889-B7BD787BF4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59" y="2352675"/>
            <a:ext cx="162009" cy="181972"/>
          </a:xfrm>
          <a:prstGeom prst="rect">
            <a:avLst/>
          </a:prstGeom>
        </p:spPr>
      </p:pic>
      <p:pic>
        <p:nvPicPr>
          <p:cNvPr id="35" name="Immagine 3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3829FC8-81E3-B4F7-9CCC-D6C718501DF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9" y="2371725"/>
            <a:ext cx="166616" cy="181972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B96CF02-22AB-37E9-DFE8-992BA346D1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84" y="2371726"/>
            <a:ext cx="168152" cy="185043"/>
          </a:xfrm>
          <a:prstGeom prst="rect">
            <a:avLst/>
          </a:prstGeom>
        </p:spPr>
      </p:pic>
      <p:pic>
        <p:nvPicPr>
          <p:cNvPr id="64" name="Immagine 6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DCA9DF8-8FD1-6C44-237E-41A8EE55E5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72" y="793445"/>
            <a:ext cx="3380299" cy="369738"/>
          </a:xfrm>
          <a:prstGeom prst="rect">
            <a:avLst/>
          </a:prstGeom>
        </p:spPr>
      </p:pic>
      <p:pic>
        <p:nvPicPr>
          <p:cNvPr id="104" name="Immagine 10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80328E5-C2C1-0947-3AE6-E528E98344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62" y="1476187"/>
            <a:ext cx="1252938" cy="228206"/>
          </a:xfrm>
          <a:prstGeom prst="rect">
            <a:avLst/>
          </a:prstGeom>
        </p:spPr>
      </p:pic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4DE0EF51-3F79-A5F4-DA59-3B6DAC37BCC6}"/>
              </a:ext>
            </a:extLst>
          </p:cNvPr>
          <p:cNvSpPr txBox="1"/>
          <p:nvPr/>
        </p:nvSpPr>
        <p:spPr>
          <a:xfrm>
            <a:off x="4253865" y="3288848"/>
            <a:ext cx="24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we want:</a:t>
            </a:r>
          </a:p>
        </p:txBody>
      </p:sp>
      <p:pic>
        <p:nvPicPr>
          <p:cNvPr id="71" name="Immagine 70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F7FE1B3-65D4-CFD6-FE04-5AE4B8F0E48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83" y="3262221"/>
            <a:ext cx="1461874" cy="500729"/>
          </a:xfrm>
          <a:prstGeom prst="rect">
            <a:avLst/>
          </a:prstGeom>
        </p:spPr>
      </p:pic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B3CFBAAB-86FD-86CD-67D6-696FAA89DD10}"/>
              </a:ext>
            </a:extLst>
          </p:cNvPr>
          <p:cNvSpPr txBox="1"/>
          <p:nvPr/>
        </p:nvSpPr>
        <p:spPr>
          <a:xfrm>
            <a:off x="375415" y="4224566"/>
            <a:ext cx="39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Idea: Back propagate </a:t>
            </a:r>
          </a:p>
        </p:txBody>
      </p:sp>
      <p:pic>
        <p:nvPicPr>
          <p:cNvPr id="8" name="Immagine 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0896280-910A-4137-7DD5-286BC55BA6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12" y="4173250"/>
            <a:ext cx="2384316" cy="468476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E43AFEF-32AA-F5FC-D195-7E49F2EA8899}"/>
              </a:ext>
            </a:extLst>
          </p:cNvPr>
          <p:cNvGrpSpPr/>
          <p:nvPr/>
        </p:nvGrpSpPr>
        <p:grpSpPr>
          <a:xfrm>
            <a:off x="352425" y="4886510"/>
            <a:ext cx="8568059" cy="1323612"/>
            <a:chOff x="352425" y="4886510"/>
            <a:chExt cx="8568059" cy="1323612"/>
          </a:xfrm>
        </p:grpSpPr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74D8548C-720F-D3DE-A522-F29F62EB12DE}"/>
                </a:ext>
              </a:extLst>
            </p:cNvPr>
            <p:cNvSpPr/>
            <p:nvPr/>
          </p:nvSpPr>
          <p:spPr>
            <a:xfrm>
              <a:off x="130492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1</a:t>
              </a:r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55F09404-B1AF-D4E4-4916-C6A92ECE3218}"/>
                </a:ext>
              </a:extLst>
            </p:cNvPr>
            <p:cNvSpPr/>
            <p:nvPr/>
          </p:nvSpPr>
          <p:spPr>
            <a:xfrm>
              <a:off x="3829050" y="490556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2</a:t>
              </a:r>
            </a:p>
          </p:txBody>
        </p:sp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86CE06C8-D0DA-68FB-D5CC-89342E869063}"/>
                </a:ext>
              </a:extLst>
            </p:cNvPr>
            <p:cNvSpPr/>
            <p:nvPr/>
          </p:nvSpPr>
          <p:spPr>
            <a:xfrm>
              <a:off x="635317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3</a:t>
              </a:r>
            </a:p>
          </p:txBody>
        </p: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5B830728-7389-ED4B-4B0D-4982B41A08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425" y="5719945"/>
              <a:ext cx="952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2 82">
              <a:extLst>
                <a:ext uri="{FF2B5EF4-FFF2-40B4-BE49-F238E27FC236}">
                  <a16:creationId xmlns:a16="http://schemas.microsoft.com/office/drawing/2014/main" id="{303E76EA-704F-E346-852E-AAA30C05E48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9752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2 84">
              <a:extLst>
                <a:ext uri="{FF2B5EF4-FFF2-40B4-BE49-F238E27FC236}">
                  <a16:creationId xmlns:a16="http://schemas.microsoft.com/office/drawing/2014/main" id="{92C3BAF0-F777-0752-44E5-67587DE008C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9307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>
              <a:extLst>
                <a:ext uri="{FF2B5EF4-FFF2-40B4-BE49-F238E27FC236}">
                  <a16:creationId xmlns:a16="http://schemas.microsoft.com/office/drawing/2014/main" id="{E2907DCA-D81E-675C-E8FA-F9A757128BF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288957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Immagine 9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ADB3918-99D7-0D7A-1D53-64AB91577CC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776" y="5785162"/>
              <a:ext cx="1165896" cy="424960"/>
            </a:xfrm>
            <a:prstGeom prst="rect">
              <a:avLst/>
            </a:prstGeom>
          </p:spPr>
        </p:pic>
        <p:pic>
          <p:nvPicPr>
            <p:cNvPr id="88" name="Immagine 8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E4BB582B-434B-FE2A-AACC-2402954E3B93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459" y="5753100"/>
              <a:ext cx="162009" cy="181972"/>
            </a:xfrm>
            <a:prstGeom prst="rect">
              <a:avLst/>
            </a:prstGeom>
          </p:spPr>
        </p:pic>
        <p:pic>
          <p:nvPicPr>
            <p:cNvPr id="89" name="Immagine 88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08C5E665-ED21-9069-BFA5-01D34974496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059" y="5772150"/>
              <a:ext cx="166616" cy="181972"/>
            </a:xfrm>
            <a:prstGeom prst="rect">
              <a:avLst/>
            </a:prstGeom>
          </p:spPr>
        </p:pic>
        <p:pic>
          <p:nvPicPr>
            <p:cNvPr id="90" name="Immagine 89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CA5AD2B-66AE-3FA7-CEAC-ECBB2EBDB774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184" y="5772151"/>
              <a:ext cx="168152" cy="185043"/>
            </a:xfrm>
            <a:prstGeom prst="rect">
              <a:avLst/>
            </a:prstGeom>
          </p:spPr>
        </p:pic>
        <p:pic>
          <p:nvPicPr>
            <p:cNvPr id="96" name="Immagine 9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93D9BD50-A32C-3214-CD0D-DAF10A56892B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167" y="5785162"/>
              <a:ext cx="787748" cy="424960"/>
            </a:xfrm>
            <a:prstGeom prst="rect">
              <a:avLst/>
            </a:prstGeom>
          </p:spPr>
        </p:pic>
        <p:pic>
          <p:nvPicPr>
            <p:cNvPr id="99" name="Immagine 9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0099E68-DC7B-03F8-7654-D6C234C6D77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023" y="5785162"/>
              <a:ext cx="787748" cy="424960"/>
            </a:xfrm>
            <a:prstGeom prst="rect">
              <a:avLst/>
            </a:prstGeom>
          </p:spPr>
        </p:pic>
        <p:pic>
          <p:nvPicPr>
            <p:cNvPr id="102" name="Immagine 10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60064DC-9DDD-D260-8699-34BFBEA5C6F0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70" y="5785162"/>
              <a:ext cx="787748" cy="424960"/>
            </a:xfrm>
            <a:prstGeom prst="rect">
              <a:avLst/>
            </a:prstGeom>
          </p:spPr>
        </p:pic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8C27A533-7688-DC05-367F-4D2698FBF2AE}"/>
              </a:ext>
            </a:extLst>
          </p:cNvPr>
          <p:cNvSpPr/>
          <p:nvPr/>
        </p:nvSpPr>
        <p:spPr>
          <a:xfrm>
            <a:off x="4195646" y="3144068"/>
            <a:ext cx="3582469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4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II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0F2D5-6B5B-DB20-1AC8-4DD1186975B7}"/>
              </a:ext>
            </a:extLst>
          </p:cNvPr>
          <p:cNvSpPr txBox="1"/>
          <p:nvPr/>
        </p:nvSpPr>
        <p:spPr>
          <a:xfrm>
            <a:off x="329420" y="640409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Focus on Layer 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5BD6349-F0E8-FF8E-144D-15A578BD0166}"/>
              </a:ext>
            </a:extLst>
          </p:cNvPr>
          <p:cNvSpPr/>
          <p:nvPr/>
        </p:nvSpPr>
        <p:spPr>
          <a:xfrm>
            <a:off x="2452687" y="1912540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L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98F589E-8B2F-D04A-5864-854F7D9CAD65}"/>
              </a:ext>
            </a:extLst>
          </p:cNvPr>
          <p:cNvCxnSpPr>
            <a:cxnSpLocks/>
          </p:cNvCxnSpPr>
          <p:nvPr/>
        </p:nvCxnSpPr>
        <p:spPr>
          <a:xfrm rot="10800000">
            <a:off x="82116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AA89CED-D3D4-19E7-9FEE-6BEF6FE6D7A1}"/>
              </a:ext>
            </a:extLst>
          </p:cNvPr>
          <p:cNvCxnSpPr>
            <a:cxnSpLocks/>
          </p:cNvCxnSpPr>
          <p:nvPr/>
        </p:nvCxnSpPr>
        <p:spPr>
          <a:xfrm rot="10800000">
            <a:off x="331671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88954D-EA0A-F9A2-138A-55F105F857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96" y="2779130"/>
            <a:ext cx="198864" cy="181972"/>
          </a:xfrm>
          <a:prstGeom prst="rect">
            <a:avLst/>
          </a:prstGeom>
        </p:spPr>
      </p:pic>
      <p:pic>
        <p:nvPicPr>
          <p:cNvPr id="27" name="Immagine 2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342DA4-9E8D-985D-1832-4479963CD4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04" y="2792142"/>
            <a:ext cx="1258788" cy="424960"/>
          </a:xfrm>
          <a:prstGeom prst="rect">
            <a:avLst/>
          </a:prstGeom>
        </p:spPr>
      </p:pic>
      <p:pic>
        <p:nvPicPr>
          <p:cNvPr id="25" name="Immagine 2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75F1C24-43EB-798C-5804-E7F70FF527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0" y="2792142"/>
            <a:ext cx="848456" cy="42496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C07ED1C-D231-7B41-837D-92E33D6159FF}"/>
              </a:ext>
            </a:extLst>
          </p:cNvPr>
          <p:cNvCxnSpPr>
            <a:cxnSpLocks/>
          </p:cNvCxnSpPr>
          <p:nvPr/>
        </p:nvCxnSpPr>
        <p:spPr>
          <a:xfrm>
            <a:off x="82116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magine 3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8F7971-9139-3BF9-432D-8F3A23F77B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45" y="1958986"/>
            <a:ext cx="197486" cy="182126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1C1B061-5181-DAB6-D853-6A796214D530}"/>
              </a:ext>
            </a:extLst>
          </p:cNvPr>
          <p:cNvCxnSpPr>
            <a:cxnSpLocks/>
          </p:cNvCxnSpPr>
          <p:nvPr/>
        </p:nvCxnSpPr>
        <p:spPr>
          <a:xfrm>
            <a:off x="331671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C30DAAB-FCFB-685F-F97A-4AE106F59A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99" y="1958986"/>
            <a:ext cx="1579156" cy="230400"/>
          </a:xfrm>
          <a:prstGeom prst="rect">
            <a:avLst/>
          </a:prstGeom>
        </p:spPr>
      </p:pic>
      <p:pic>
        <p:nvPicPr>
          <p:cNvPr id="9" name="Immagine 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59F569E-FD59-DA49-15A7-06C8EE2EC5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76" y="987186"/>
            <a:ext cx="334994" cy="451291"/>
          </a:xfrm>
          <a:prstGeom prst="rect">
            <a:avLst/>
          </a:prstGeom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4B2BBC21-E3F3-56BE-8B2C-209C53F1E5A3}"/>
              </a:ext>
            </a:extLst>
          </p:cNvPr>
          <p:cNvCxnSpPr>
            <a:cxnSpLocks/>
          </p:cNvCxnSpPr>
          <p:nvPr/>
        </p:nvCxnSpPr>
        <p:spPr>
          <a:xfrm flipV="1">
            <a:off x="2895599" y="1489887"/>
            <a:ext cx="0" cy="42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B8E780B-9EE8-0D41-1149-127CE1194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55" y="1349340"/>
            <a:ext cx="3601551" cy="509074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2FCB4A6-07F7-FDD0-2ECA-15D0949FC7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03" y="2068219"/>
            <a:ext cx="3915332" cy="57490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1AB4F9E-E29B-A8FC-7B45-4E3F67779805}"/>
              </a:ext>
            </a:extLst>
          </p:cNvPr>
          <p:cNvSpPr/>
          <p:nvPr/>
        </p:nvSpPr>
        <p:spPr>
          <a:xfrm>
            <a:off x="6929030" y="2895354"/>
            <a:ext cx="4577298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We have an interface to connect blocks/layers and recursively compute the derivatives!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55B8A6-6697-3BF0-2A5D-A50C93B1DC74}"/>
              </a:ext>
            </a:extLst>
          </p:cNvPr>
          <p:cNvSpPr txBox="1"/>
          <p:nvPr/>
        </p:nvSpPr>
        <p:spPr>
          <a:xfrm>
            <a:off x="555481" y="3759785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Technicalities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CE90D8-1C21-D810-A8E5-A35CE54716AB}"/>
              </a:ext>
            </a:extLst>
          </p:cNvPr>
          <p:cNvSpPr txBox="1"/>
          <p:nvPr/>
        </p:nvSpPr>
        <p:spPr>
          <a:xfrm>
            <a:off x="523875" y="4257675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 activation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/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CH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; </a:t>
                </a:r>
                <a14:m>
                  <m:oMath xmlns:m="http://schemas.openxmlformats.org/officeDocument/2006/math">
                    <m:r>
                      <a:rPr lang="it-CH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 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′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(1-</a:t>
                </a:r>
                <a:r>
                  <a:rPr lang="it-CH" kern="0" dirty="0">
                    <a:ea typeface="Cambria Math" panose="02040503050406030204" pitchFamily="18" charset="0"/>
                    <a:cs typeface="ＭＳ Ｐゴシック" pitchFamily="-112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)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blipFill>
                <a:blip r:embed="rId22"/>
                <a:stretch>
                  <a:fillRect l="-1238" b="-202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6EABBCA-10C5-0229-AD0D-7A98819A6956}"/>
              </a:ext>
            </a:extLst>
          </p:cNvPr>
          <p:cNvSpPr txBox="1"/>
          <p:nvPr/>
        </p:nvSpPr>
        <p:spPr>
          <a:xfrm>
            <a:off x="523875" y="4829047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 layer: </a:t>
            </a:r>
          </a:p>
        </p:txBody>
      </p:sp>
      <p:pic>
        <p:nvPicPr>
          <p:cNvPr id="50" name="Immagine 49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044289E-CD87-5948-5786-64FA55039B0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71" y="4900508"/>
            <a:ext cx="1254857" cy="207360"/>
          </a:xfrm>
          <a:prstGeom prst="rect">
            <a:avLst/>
          </a:prstGeom>
        </p:spPr>
      </p:pic>
      <p:pic>
        <p:nvPicPr>
          <p:cNvPr id="37" name="Immagine 3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DD3D073-8ED3-4BF8-E350-3E6A107D791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29" y="4865618"/>
            <a:ext cx="2769185" cy="509074"/>
          </a:xfrm>
          <a:prstGeom prst="rect">
            <a:avLst/>
          </a:prstGeom>
        </p:spPr>
      </p:pic>
      <p:pic>
        <p:nvPicPr>
          <p:cNvPr id="24" name="Immagine 2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220627D-FED4-45AA-972B-14B2A11997E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52" y="5429938"/>
            <a:ext cx="3673964" cy="10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7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/>
              <a:t> </a:t>
            </a: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 err="1"/>
              <a:t>describing</a:t>
            </a:r>
            <a:r>
              <a:rPr lang="it-CH" sz="2400" dirty="0"/>
              <a:t> relations </a:t>
            </a:r>
            <a:r>
              <a:rPr lang="it-CH" sz="2400" dirty="0" err="1"/>
              <a:t>between</a:t>
            </a:r>
            <a:r>
              <a:rPr lang="it-CH" sz="2400" dirty="0"/>
              <a:t> </a:t>
            </a:r>
            <a:r>
              <a:rPr lang="it-CH" sz="2400" dirty="0" err="1"/>
              <a:t>variables</a:t>
            </a:r>
            <a:r>
              <a:rPr lang="it-CH" sz="2400" dirty="0"/>
              <a:t>/</a:t>
            </a:r>
            <a:r>
              <a:rPr lang="it-CH" sz="2400" dirty="0" err="1"/>
              <a:t>signals</a:t>
            </a:r>
            <a:r>
              <a:rPr lang="it-CH" sz="2400" dirty="0"/>
              <a:t> of the system/</a:t>
            </a:r>
            <a:r>
              <a:rPr lang="it-CH" sz="2400" dirty="0" err="1"/>
              <a:t>process</a:t>
            </a:r>
            <a:endParaRPr lang="it-CH" sz="2400" dirty="0"/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324225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Need</a:t>
            </a:r>
            <a:r>
              <a:rPr lang="it-CH" sz="2400" dirty="0"/>
              <a:t> of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3" y="1036697"/>
            <a:ext cx="1695459" cy="19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0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Described</a:t>
            </a:r>
            <a:r>
              <a:rPr lang="it-CH" sz="2400" dirty="0"/>
              <a:t> by </a:t>
            </a:r>
            <a:r>
              <a:rPr lang="it-CH" sz="2400" dirty="0" err="1">
                <a:solidFill>
                  <a:srgbClr val="0070C0"/>
                </a:solidFill>
              </a:rPr>
              <a:t>equations</a:t>
            </a:r>
            <a:r>
              <a:rPr lang="it-CH" sz="2400" dirty="0">
                <a:solidFill>
                  <a:srgbClr val="0070C0"/>
                </a:solidFill>
              </a:rPr>
              <a:t> in time</a:t>
            </a:r>
          </a:p>
        </p:txBody>
      </p:sp>
      <p:pic>
        <p:nvPicPr>
          <p:cNvPr id="65" name="Immagine 64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B00ADF24-CEE5-B87F-9FB8-68F71B203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5891845"/>
            <a:ext cx="4135314" cy="454400"/>
          </a:xfrm>
          <a:prstGeom prst="rect">
            <a:avLst/>
          </a:prstGeom>
        </p:spPr>
      </p:pic>
      <p:pic>
        <p:nvPicPr>
          <p:cNvPr id="63" name="Immagine 62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DF1468-CAB0-9A45-A791-E900502A60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4" y="5997738"/>
            <a:ext cx="5880686" cy="253257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6724648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ARX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90" y="1933134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2672639" cy="303908"/>
          </a:xfrm>
          <a:prstGeom prst="rect">
            <a:avLst/>
          </a:prstGeom>
        </p:spPr>
      </p:pic>
      <p:pic>
        <p:nvPicPr>
          <p:cNvPr id="36" name="Immagine 3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019B223-189F-615A-DEF2-48B85453EB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778118"/>
            <a:ext cx="2940342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0911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410976"/>
            <a:ext cx="3996887" cy="891976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9" y="5686621"/>
            <a:ext cx="3339697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4" y="1140415"/>
            <a:ext cx="9999356" cy="1241964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3B2CB72-DB1F-5959-DF98-85179EA901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72" y="2581685"/>
            <a:ext cx="6758390" cy="891976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28" name="Immagine 2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981F7A-AC5C-BB61-1080-37E5A9585F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79" y="3778659"/>
            <a:ext cx="4581661" cy="89197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4052" y="1768968"/>
            <a:ext cx="2267776" cy="2079666"/>
          </a:xfrm>
          <a:prstGeom prst="rect">
            <a:avLst/>
          </a:prstGeom>
        </p:spPr>
      </p:pic>
      <p:pic>
        <p:nvPicPr>
          <p:cNvPr id="39" name="Immagine 3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9878FE2-41FF-71E2-F1D6-6B01794B93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5140745"/>
            <a:ext cx="5676611" cy="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24664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Fluid</a:t>
            </a:r>
            <a:r>
              <a:rPr lang="it-CH" dirty="0"/>
              <a:t> </a:t>
            </a:r>
            <a:r>
              <a:rPr lang="it-CH" dirty="0" err="1"/>
              <a:t>level</a:t>
            </a:r>
            <a:r>
              <a:rPr lang="it-CH" dirty="0"/>
              <a:t> control system with </a:t>
            </a:r>
            <a:r>
              <a:rPr lang="it-CH" dirty="0" err="1">
                <a:solidFill>
                  <a:srgbClr val="0070C0"/>
                </a:solidFill>
              </a:rPr>
              <a:t>two</a:t>
            </a:r>
            <a:r>
              <a:rPr lang="it-CH" dirty="0">
                <a:solidFill>
                  <a:srgbClr val="0070C0"/>
                </a:solidFill>
              </a:rPr>
              <a:t>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fed</a:t>
            </a:r>
            <a:r>
              <a:rPr lang="it-CH" dirty="0"/>
              <a:t>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upper</a:t>
            </a:r>
            <a:r>
              <a:rPr lang="it-CH" dirty="0">
                <a:solidFill>
                  <a:srgbClr val="0070C0"/>
                </a:solidFill>
              </a:rPr>
              <a:t> tank to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to reservoir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0070C0"/>
                </a:solidFill>
              </a:rPr>
              <a:t>Overflow</a:t>
            </a:r>
            <a:r>
              <a:rPr lang="it-CH" dirty="0"/>
              <a:t> in the </a:t>
            </a: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may</a:t>
            </a:r>
            <a:r>
              <a:rPr lang="it-CH" dirty="0"/>
              <a:t> </a:t>
            </a:r>
            <a:r>
              <a:rPr lang="it-CH" dirty="0" err="1"/>
              <a:t>happen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Input: pump </a:t>
            </a:r>
            <a:r>
              <a:rPr lang="it-CH" dirty="0" err="1"/>
              <a:t>voltage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Output: water </a:t>
            </a:r>
            <a:r>
              <a:rPr lang="it-CH" dirty="0" err="1"/>
              <a:t>level</a:t>
            </a:r>
            <a:r>
              <a:rPr lang="it-CH" dirty="0"/>
              <a:t> of </a:t>
            </a:r>
            <a:r>
              <a:rPr lang="it-CH" dirty="0" err="1"/>
              <a:t>lower</a:t>
            </a:r>
            <a:r>
              <a:rPr lang="it-CH" dirty="0"/>
              <a:t>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 err="1">
                <a:solidFill>
                  <a:srgbClr val="0070C0"/>
                </a:solidFill>
              </a:rPr>
              <a:t>Metrics</a:t>
            </a:r>
            <a:r>
              <a:rPr lang="it-CH" sz="2000" dirty="0">
                <a:solidFill>
                  <a:srgbClr val="0070C0"/>
                </a:solidFill>
              </a:rPr>
              <a:t> (over test data) </a:t>
            </a:r>
            <a:r>
              <a:rPr lang="it-CH" sz="2000" dirty="0" err="1">
                <a:solidFill>
                  <a:srgbClr val="0070C0"/>
                </a:solidFill>
              </a:rPr>
              <a:t>both</a:t>
            </a:r>
            <a:r>
              <a:rPr lang="it-CH" sz="2000" dirty="0">
                <a:solidFill>
                  <a:srgbClr val="0070C0"/>
                </a:solidFill>
              </a:rPr>
              <a:t> for 1-step and open-loop </a:t>
            </a:r>
            <a:r>
              <a:rPr lang="it-CH" sz="2000" dirty="0" err="1">
                <a:solidFill>
                  <a:srgbClr val="0070C0"/>
                </a:solidFill>
              </a:rPr>
              <a:t>simulation</a:t>
            </a:r>
            <a:r>
              <a:rPr lang="it-CH" sz="200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9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9"/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(Part 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4619.42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3131.60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/>
  <p:tag name="IGUANATEXSIZE" val="24"/>
  <p:tag name="IGUANATEXCURSOR" val="40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83.1646"/>
  <p:tag name="ORIGINALWIDTH" val="3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/>
  <p:tag name="IGUANATEXSIZE" val="24"/>
  <p:tag name="IGUANATEXCURSOR" val="4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436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43.532"/>
  <p:tag name="ORIGINALWIDTH" val="3132.35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47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/>
  <p:tag name="IGUANATEXSIZE" val="24"/>
  <p:tag name="IGUANATEXCURSOR" val="4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/>
  <p:tag name="IGUANATEXSIZE" val="24"/>
  <p:tag name="IGUANATEXCURSOR" val="64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3505.81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/>
  <p:tag name="IGUANATEXSIZE" val="24"/>
  <p:tag name="IGUANATEXCURSOR" val="4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3150.35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/>
  <p:tag name="IGUANATEXSIZE" val="20"/>
  <p:tag name="IGUANATEXCURSOR" val="45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4.207"/>
  <p:tag name="ORIGINALWIDTH" val="8202.47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/>
  <p:tag name="IGUANATEXSIZE" val="20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1682.79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/>
  <p:tag name="IGUANATEXSIZE" val="24"/>
  <p:tag name="IGUANATEXCURSOR" val="45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6203.225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6.9216"/>
  <p:tag name="ORIGINALWIDTH" val="3040.8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/>
  <p:tag name="IGUANATEXSIZE" val="20"/>
  <p:tag name="IGUANATEXCURSOR" val="44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/>
  <p:tag name="IGUANATEXSIZE" val="24"/>
  <p:tag name="IGUANATEXCURSOR" val="39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/>
  <p:tag name="IGUANATEXSIZE" val="24"/>
  <p:tag name="IGUANATEXCURSOR" val="3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9.9213"/>
  <p:tag name="ORIGINALWIDTH" val="3403.075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/>
  <p:tag name="IGUANATEXSIZE" val="24"/>
  <p:tag name="IGUANATEXCURSOR" val="4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503.18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6077.2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6640.41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7600.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/>
  <p:tag name="IGUANATEXSIZE" val="24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.2216"/>
  <p:tag name="ORIGINALWIDTH" val="1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hat{y}(t) =  h(t) \red{W'_{ho}} + \red{b_{hy}}&#10; \end{align*}&#10;&#10;&#10;&#10;&#10;\end{document}"/>
  <p:tag name="IGUANATEXSIZE" val="24"/>
  <p:tag name="IGUANATEXCURSOR" val="44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9243"/>
  <p:tag name="ORIGINALWIDTH" val="2624.6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0}^{T} \left\|\hat{y}(t+i) - y(t+i)\right\|^2&#10; \end{align*}&#10;&#10;&#10;&#10;&#10;\end{document}"/>
  <p:tag name="IGUANATEXSIZE" val="24"/>
  <p:tag name="IGUANATEXCURSOR" val="46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3391.82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/>
  <p:tag name="IGUANATEXSIZE" val="20"/>
  <p:tag name="IGUANATEXCURSOR" val="43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2.9246"/>
  <p:tag name="ORIGINALWIDTH" val="2208.47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T} \sum_{t=0}^{T} \left\|\hat{y}(t) - y(t)\right\|^2&#10; \end{align*}&#10;&#10;&#10;&#10;&#10;\end{document}"/>
  <p:tag name="IGUANATEXSIZE" val="24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6.6742"/>
  <p:tag name="ORIGINALWIDTH" val="3254.59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0}^{L} \left\|\hat{y}(t_q+i) - y(t_q+i)\right\|^2&#10; \end{align*}&#10;&#10;&#10;&#10;&#10;\end{document}"/>
  <p:tag name="IGUANATEXSIZE" val="24"/>
  <p:tag name="IGUANATEXCURSOR" val="48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1.9197"/>
  <p:tag name="ORIGINALWIDTH" val="1334.08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/>
  <p:tag name="IGUANATEXSIZE" val="24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5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9.7225"/>
  <p:tag name="ORIGINALWIDTH" val="3765.27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946.38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231.3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/>
  <p:tag name="IGUANATEXSIZE" val="24"/>
  <p:tag name="IGUANATEXCURSOR" val="48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576.6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/>
  <p:tag name="IGUANATEXSIZE" val="16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122.98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823.397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/>
  <p:tag name="IGUANATEXSIZE" val="20"/>
  <p:tag name="IGUANATEXCURSOR" val="38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2.7184"/>
  <p:tag name="ORIGINALWIDTH" val="2310.46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/>
  <p:tag name="IGUANATEXSIZE" val="24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/>
  <p:tag name="IGUANATEXSIZE" val="16"/>
  <p:tag name="IGUANATEXCURSOR" val="35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5.6918"/>
  <p:tag name="ORIGINALWIDTH" val="1359.5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/>
  <p:tag name="IGUANATEXSIZE" val="24"/>
  <p:tag name="IGUANATEXCURSOR" val="45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2217.47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/>
  <p:tag name="IGUANATEXSIZE" val="24"/>
  <p:tag name="IGUANATEXCURSOR" val="3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195.35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/>
  <p:tag name="IGUANATEXSIZE" val="16"/>
  <p:tag name="IGUANATEXCURSOR" val="3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/>
  <p:tag name="IGUANATEXSIZE" val="16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94.2258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290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/>
  <p:tag name="IGUANATEXSIZE" val="16"/>
  <p:tag name="IGUANATEXCURSOR" val="3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69.8912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/>
  <p:tag name="IGUANATEXSIZE" val="16"/>
  <p:tag name="IGUANATEXCURSOR" val="33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202.474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/>
  <p:tag name="IGUANATEXSIZE" val="16"/>
  <p:tag name="IGUANATEXCURSOR" val="33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.2205"/>
  <p:tag name="ORIGINALWIDTH" val="1619.0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/>
  <p:tag name="IGUANATEXSIZE" val="16"/>
  <p:tag name="IGUANATEXCURSOR" val="3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2.6921"/>
  <p:tag name="ORIGINALWIDTH" val="343.45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{L}} &#10; \end{align*}&#10;&#10;&#10;&#10;&#10;\end{document}"/>
  <p:tag name="IGUANATEXSIZE" val="16"/>
  <p:tag name="IGUANATEXCURSOR" val="36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3692.53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/>
  <p:tag name="IGUANATEXSIZE" val="16"/>
  <p:tag name="IGUANATEXCURSOR" val="48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89.4263"/>
  <p:tag name="ORIGINALWIDTH" val="4014.2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/>
  <p:tag name="IGUANATEXSIZE" val="16"/>
  <p:tag name="IGUANATEXCURSOR" val="50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143.60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/>
  <p:tag name="IGUANATEXSIZE" val="18"/>
  <p:tag name="IGUANATEXCURSOR" val="3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2839.14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/>
  <p:tag name="IGUANATEXSIZE" val="16"/>
  <p:tag name="IGUANATEXCURSOR" val="42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21.11"/>
  <p:tag name="ORIGINALWIDTH" val="3766.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/>
  <p:tag name="IGUANATEXSIZE" val="16"/>
  <p:tag name="IGUANATEXCURSOR" val="5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2009.74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/>
  <p:tag name="IGUANATEXSIZE" val="24"/>
  <p:tag name="IGUANATEXCURSOR" val="44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42800</TotalTime>
  <Words>1590</Words>
  <Application>Microsoft Office PowerPoint</Application>
  <PresentationFormat>Widescreen</PresentationFormat>
  <Paragraphs>349</Paragraphs>
  <Slides>32</Slides>
  <Notes>31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Cambria Math</vt:lpstr>
      <vt:lpstr>CMR12</vt:lpstr>
      <vt:lpstr>Söhne</vt:lpstr>
      <vt:lpstr>Trebuchet MS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Piga Dario</cp:lastModifiedBy>
  <cp:revision>695</cp:revision>
  <dcterms:created xsi:type="dcterms:W3CDTF">2023-03-08T09:24:31Z</dcterms:created>
  <dcterms:modified xsi:type="dcterms:W3CDTF">2024-04-18T18:51:08Z</dcterms:modified>
</cp:coreProperties>
</file>